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9" r:id="rId3"/>
    <p:sldId id="257" r:id="rId4"/>
    <p:sldId id="281" r:id="rId5"/>
    <p:sldId id="260" r:id="rId6"/>
    <p:sldId id="258" r:id="rId7"/>
    <p:sldId id="296" r:id="rId8"/>
    <p:sldId id="297" r:id="rId9"/>
    <p:sldId id="261" r:id="rId10"/>
    <p:sldId id="282" r:id="rId11"/>
    <p:sldId id="264" r:id="rId12"/>
    <p:sldId id="284" r:id="rId13"/>
    <p:sldId id="263" r:id="rId14"/>
    <p:sldId id="277" r:id="rId15"/>
    <p:sldId id="278" r:id="rId16"/>
    <p:sldId id="265" r:id="rId17"/>
    <p:sldId id="298" r:id="rId18"/>
    <p:sldId id="266" r:id="rId19"/>
    <p:sldId id="288" r:id="rId20"/>
    <p:sldId id="285" r:id="rId21"/>
    <p:sldId id="279" r:id="rId22"/>
    <p:sldId id="267" r:id="rId23"/>
    <p:sldId id="268" r:id="rId24"/>
    <p:sldId id="280" r:id="rId25"/>
    <p:sldId id="286" r:id="rId26"/>
    <p:sldId id="271" r:id="rId27"/>
    <p:sldId id="270" r:id="rId28"/>
    <p:sldId id="289" r:id="rId29"/>
    <p:sldId id="299" r:id="rId30"/>
    <p:sldId id="290" r:id="rId31"/>
    <p:sldId id="291" r:id="rId32"/>
    <p:sldId id="273" r:id="rId33"/>
    <p:sldId id="294" r:id="rId34"/>
    <p:sldId id="292" r:id="rId35"/>
    <p:sldId id="287" r:id="rId36"/>
    <p:sldId id="295" r:id="rId37"/>
    <p:sldId id="300" r:id="rId38"/>
    <p:sldId id="275" r:id="rId39"/>
    <p:sldId id="274" r:id="rId40"/>
    <p:sldId id="272" r:id="rId41"/>
    <p:sldId id="28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F23"/>
    <a:srgbClr val="E9AF43"/>
    <a:srgbClr val="164092"/>
    <a:srgbClr val="DDDBF1"/>
    <a:srgbClr val="5F4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4" y="18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31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0B0BE-4F97-4EA4-85CE-C28400AA436D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F4750-E895-4D72-9866-E30DBEF6A5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11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595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22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363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082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265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59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429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368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403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534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4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483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423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495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3211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907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802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329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461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923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9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752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418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072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251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60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779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777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5062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579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985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367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379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0200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527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1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102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182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441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799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23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79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8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888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2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51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04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65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96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071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F1">
            <a:alpha val="7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42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6.svg"/><Relationship Id="rId4" Type="http://schemas.openxmlformats.org/officeDocument/2006/relationships/image" Target="../media/image15.sv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svg"/><Relationship Id="rId10" Type="http://schemas.openxmlformats.org/officeDocument/2006/relationships/image" Target="../media/image12.sv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6.xml"/><Relationship Id="rId9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en.wikipedia.org/wiki/Evidence-based_educatio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paced_repetition" TargetMode="External"/><Relationship Id="rId5" Type="http://schemas.openxmlformats.org/officeDocument/2006/relationships/hyperlink" Target="https://en.wikipedia.org/wiki/Spacing_effect" TargetMode="Externa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Hermann_Ebbinghaus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9.svg"/><Relationship Id="rId4" Type="http://schemas.openxmlformats.org/officeDocument/2006/relationships/image" Target="../media/image15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5.sv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5.sv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5.sv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3BEE1B75-59C1-92F5-A7F0-1B85D0B8A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4961" y="-2002481"/>
            <a:ext cx="14421922" cy="1041623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A65FFE-B2A0-B6BE-1447-7746CFBC740E}"/>
              </a:ext>
            </a:extLst>
          </p:cNvPr>
          <p:cNvSpPr txBox="1"/>
          <p:nvPr/>
        </p:nvSpPr>
        <p:spPr>
          <a:xfrm>
            <a:off x="3082624" y="1078427"/>
            <a:ext cx="4992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>
                <a:solidFill>
                  <a:srgbClr val="164092"/>
                </a:solidFill>
                <a:latin typeface="Chakra Petch "/>
              </a:rPr>
              <a:t>HiveMind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AFC441C-446A-C6DA-C287-8FAA93E7AF21}"/>
              </a:ext>
            </a:extLst>
          </p:cNvPr>
          <p:cNvSpPr txBox="1"/>
          <p:nvPr/>
        </p:nvSpPr>
        <p:spPr>
          <a:xfrm>
            <a:off x="9194346" y="5886625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21/06/2024</a:t>
            </a:r>
            <a:endParaRPr lang="fr-FR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2751FE7-07F7-BAF7-4A81-A5C7BB7B8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594" y="710703"/>
            <a:ext cx="1914525" cy="1905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B661ADF-4878-659A-F2D3-1BED57A971F8}"/>
              </a:ext>
            </a:extLst>
          </p:cNvPr>
          <p:cNvSpPr txBox="1"/>
          <p:nvPr/>
        </p:nvSpPr>
        <p:spPr>
          <a:xfrm>
            <a:off x="3082624" y="2063312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Présentation de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CB5D52-2CFD-2A59-33EB-767C9DF17B33}"/>
              </a:ext>
            </a:extLst>
          </p:cNvPr>
          <p:cNvSpPr txBox="1"/>
          <p:nvPr/>
        </p:nvSpPr>
        <p:spPr>
          <a:xfrm>
            <a:off x="862919" y="5855848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050F23"/>
                </a:solidFill>
              </a:rPr>
              <a:t>CCI Campus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EE915C7-4864-7B70-9040-ED7A9942602D}"/>
              </a:ext>
            </a:extLst>
          </p:cNvPr>
          <p:cNvSpPr txBox="1"/>
          <p:nvPr/>
        </p:nvSpPr>
        <p:spPr>
          <a:xfrm>
            <a:off x="2662864" y="585584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M2I DEV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97935C1-A776-7403-F31E-9023B2CF58F9}"/>
              </a:ext>
            </a:extLst>
          </p:cNvPr>
          <p:cNvSpPr txBox="1"/>
          <p:nvPr/>
        </p:nvSpPr>
        <p:spPr>
          <a:xfrm>
            <a:off x="8486775" y="341371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  <a:latin typeface="+mj-lt"/>
              </a:rPr>
              <a:t>Etienne PERNON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6E10AA5D-3B0C-6752-199C-FC5D41CA4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5600" y="2907184"/>
            <a:ext cx="304800" cy="285750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3638F60E-0A90-1BC0-1122-B6C5EB060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0400" y="2615703"/>
            <a:ext cx="304800" cy="285750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18A19FCC-90D4-AA16-CA42-E453A8C9D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675960">
            <a:off x="2586664" y="5186011"/>
            <a:ext cx="3048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7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A3CC4A5-33B1-D7E8-18E4-695211465601}"/>
              </a:ext>
            </a:extLst>
          </p:cNvPr>
          <p:cNvSpPr txBox="1"/>
          <p:nvPr/>
        </p:nvSpPr>
        <p:spPr>
          <a:xfrm>
            <a:off x="2953320" y="3429000"/>
            <a:ext cx="62853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>
                <a:solidFill>
                  <a:srgbClr val="164092"/>
                </a:solidFill>
                <a:latin typeface="+mj-lt"/>
              </a:rPr>
              <a:t>Analyse stratégique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6B85E-3B1C-7C2D-E1C4-5EA6B06354DA}"/>
              </a:ext>
            </a:extLst>
          </p:cNvPr>
          <p:cNvSpPr txBox="1"/>
          <p:nvPr/>
        </p:nvSpPr>
        <p:spPr>
          <a:xfrm>
            <a:off x="1421449" y="5981701"/>
            <a:ext cx="458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/>
              <a:t>01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040004-FF59-BB5C-4370-CB9877D58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56530">
            <a:off x="3198721" y="3421504"/>
            <a:ext cx="304800" cy="28575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B811CC4E-A864-C528-463D-593D80044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267310" y="-2858212"/>
            <a:ext cx="14590862" cy="1053824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A8AB704-5FC2-12E5-C5B5-F55D3FE73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601519" y="169583"/>
            <a:ext cx="14590862" cy="105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3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19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Stratégie de différentiation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2F7BB80-1082-DB18-143E-935122944849}"/>
              </a:ext>
            </a:extLst>
          </p:cNvPr>
          <p:cNvGrpSpPr/>
          <p:nvPr/>
        </p:nvGrpSpPr>
        <p:grpSpPr>
          <a:xfrm>
            <a:off x="3242692" y="1571171"/>
            <a:ext cx="3947885" cy="3715657"/>
            <a:chOff x="3381829" y="2402344"/>
            <a:chExt cx="3947885" cy="3715657"/>
          </a:xfrm>
          <a:solidFill>
            <a:srgbClr val="E9AF43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150AFD3-E9E2-441F-61D2-B5A7D7FC4A0A}"/>
                </a:ext>
              </a:extLst>
            </p:cNvPr>
            <p:cNvSpPr/>
            <p:nvPr/>
          </p:nvSpPr>
          <p:spPr>
            <a:xfrm>
              <a:off x="3381829" y="2402344"/>
              <a:ext cx="3947885" cy="3715657"/>
            </a:xfrm>
            <a:prstGeom prst="rect">
              <a:avLst/>
            </a:prstGeom>
            <a:grpFill/>
            <a:ln w="38100">
              <a:solidFill>
                <a:srgbClr val="E9AF43"/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96F25C3-FEAF-C1D2-378B-82676FB79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6021" y="2567281"/>
              <a:ext cx="3619500" cy="33813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231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Stratégie de différentiation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E6A71D-817F-199C-FB46-37F7B89B9FE7}"/>
              </a:ext>
            </a:extLst>
          </p:cNvPr>
          <p:cNvSpPr txBox="1"/>
          <p:nvPr/>
        </p:nvSpPr>
        <p:spPr>
          <a:xfrm>
            <a:off x="1929643" y="200743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Rivalité concurrentielle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1FAEFC-DFEE-2E2D-1FE3-9813B2BE7EFB}"/>
              </a:ext>
            </a:extLst>
          </p:cNvPr>
          <p:cNvSpPr txBox="1"/>
          <p:nvPr/>
        </p:nvSpPr>
        <p:spPr>
          <a:xfrm>
            <a:off x="966861" y="3240628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Facilité d’entré sur le marché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014700-AA8E-9FB9-F703-0E5D43602C10}"/>
              </a:ext>
            </a:extLst>
          </p:cNvPr>
          <p:cNvSpPr txBox="1"/>
          <p:nvPr/>
        </p:nvSpPr>
        <p:spPr>
          <a:xfrm>
            <a:off x="3334567" y="4282946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Aucun réseau social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176E47E-EA42-48D0-36E4-F1BD7C0DF920}"/>
              </a:ext>
            </a:extLst>
          </p:cNvPr>
          <p:cNvGrpSpPr/>
          <p:nvPr/>
        </p:nvGrpSpPr>
        <p:grpSpPr>
          <a:xfrm>
            <a:off x="7310750" y="1567465"/>
            <a:ext cx="3947885" cy="3715657"/>
            <a:chOff x="3381829" y="2402344"/>
            <a:chExt cx="3947885" cy="3715657"/>
          </a:xfrm>
          <a:solidFill>
            <a:srgbClr val="E9AF43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EDE4F0-42FA-43B7-2D32-A327E1090F95}"/>
                </a:ext>
              </a:extLst>
            </p:cNvPr>
            <p:cNvSpPr/>
            <p:nvPr/>
          </p:nvSpPr>
          <p:spPr>
            <a:xfrm>
              <a:off x="3381829" y="2402344"/>
              <a:ext cx="3947885" cy="3715657"/>
            </a:xfrm>
            <a:prstGeom prst="rect">
              <a:avLst/>
            </a:prstGeom>
            <a:grpFill/>
            <a:ln w="38100">
              <a:solidFill>
                <a:srgbClr val="E9AF43"/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CEE51D3-D1EF-288A-2ECD-FF477D79E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6021" y="2567281"/>
              <a:ext cx="3619500" cy="33813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911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24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Image de marque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C4D598-E327-195C-EB01-0B78F3A0E1B1}"/>
              </a:ext>
            </a:extLst>
          </p:cNvPr>
          <p:cNvGrpSpPr/>
          <p:nvPr/>
        </p:nvGrpSpPr>
        <p:grpSpPr>
          <a:xfrm>
            <a:off x="8563767" y="2089834"/>
            <a:ext cx="2125663" cy="2678331"/>
            <a:chOff x="8385967" y="2476500"/>
            <a:chExt cx="2125663" cy="2678331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B08AB7A-F5F4-2F3D-54FD-A7ECEB9E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1537" y="2476500"/>
              <a:ext cx="1914525" cy="1905000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C12D0F9-0E8D-AE98-D760-4E169110C271}"/>
                </a:ext>
              </a:extLst>
            </p:cNvPr>
            <p:cNvSpPr txBox="1"/>
            <p:nvPr/>
          </p:nvSpPr>
          <p:spPr>
            <a:xfrm>
              <a:off x="8385967" y="4508500"/>
              <a:ext cx="2125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dirty="0">
                  <a:solidFill>
                    <a:srgbClr val="164092"/>
                  </a:solidFill>
                  <a:latin typeface="Chakra Petch "/>
                </a:rPr>
                <a:t>HiveMind</a:t>
              </a:r>
            </a:p>
          </p:txBody>
        </p:sp>
      </p:grpSp>
      <p:pic>
        <p:nvPicPr>
          <p:cNvPr id="12" name="Graphique 11">
            <a:extLst>
              <a:ext uri="{FF2B5EF4-FFF2-40B4-BE49-F238E27FC236}">
                <a16:creationId xmlns:a16="http://schemas.microsoft.com/office/drawing/2014/main" id="{EE54EE68-471E-4DEF-3570-0D18E3703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2570" y="2824450"/>
            <a:ext cx="895350" cy="1781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C30548-D5F2-5B01-B8DC-2A58DCC2FA33}"/>
              </a:ext>
            </a:extLst>
          </p:cNvPr>
          <p:cNvSpPr/>
          <p:nvPr/>
        </p:nvSpPr>
        <p:spPr>
          <a:xfrm>
            <a:off x="864316" y="2376892"/>
            <a:ext cx="5226205" cy="2676292"/>
          </a:xfrm>
          <a:prstGeom prst="rect">
            <a:avLst/>
          </a:prstGeom>
          <a:noFill/>
          <a:ln w="38100">
            <a:solidFill>
              <a:srgbClr val="E9AF43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D0A27A4-FB75-026D-82F8-7361B7781BA2}"/>
              </a:ext>
            </a:extLst>
          </p:cNvPr>
          <p:cNvSpPr txBox="1"/>
          <p:nvPr/>
        </p:nvSpPr>
        <p:spPr>
          <a:xfrm>
            <a:off x="864316" y="2007560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Le Cerveau cybernétique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28A4E1-80F3-A1CD-C5DB-8F734F942A35}"/>
              </a:ext>
            </a:extLst>
          </p:cNvPr>
          <p:cNvSpPr txBox="1"/>
          <p:nvPr/>
        </p:nvSpPr>
        <p:spPr>
          <a:xfrm>
            <a:off x="4677615" y="40443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EBE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3549D0A-62E0-B73F-3C50-1453A56E10FA}"/>
              </a:ext>
            </a:extLst>
          </p:cNvPr>
          <p:cNvSpPr txBox="1"/>
          <p:nvPr/>
        </p:nvSpPr>
        <p:spPr>
          <a:xfrm>
            <a:off x="3477418" y="350851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Science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FFD6CCF-EA43-AA09-9203-2F6734DB8577}"/>
              </a:ext>
            </a:extLst>
          </p:cNvPr>
          <p:cNvSpPr txBox="1"/>
          <p:nvPr/>
        </p:nvSpPr>
        <p:spPr>
          <a:xfrm>
            <a:off x="2798953" y="2769016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Méthodes d’apprentissage</a:t>
            </a: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1C56EAAE-B318-12B0-61AF-4FD74B7F0AF2}"/>
              </a:ext>
            </a:extLst>
          </p:cNvPr>
          <p:cNvCxnSpPr>
            <a:stCxn id="17" idx="1"/>
            <a:endCxn id="16" idx="1"/>
          </p:cNvCxnSpPr>
          <p:nvPr/>
        </p:nvCxnSpPr>
        <p:spPr>
          <a:xfrm rot="10800000" flipH="1" flipV="1">
            <a:off x="2798952" y="2953682"/>
            <a:ext cx="678465" cy="739494"/>
          </a:xfrm>
          <a:prstGeom prst="bentConnector3">
            <a:avLst>
              <a:gd name="adj1" fmla="val -2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9056EB61-9AF6-B42D-EA40-114AA0485C05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H="1" flipV="1">
            <a:off x="3477417" y="3693176"/>
            <a:ext cx="1200197" cy="535818"/>
          </a:xfrm>
          <a:prstGeom prst="bentConnector3">
            <a:avLst>
              <a:gd name="adj1" fmla="val -190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42E49D5-C664-08CE-9A34-9D15C36596F6}"/>
              </a:ext>
            </a:extLst>
          </p:cNvPr>
          <p:cNvSpPr txBox="1"/>
          <p:nvPr/>
        </p:nvSpPr>
        <p:spPr>
          <a:xfrm>
            <a:off x="3629962" y="4394867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050F23"/>
                </a:solidFill>
              </a:rPr>
              <a:t>(Evidence </a:t>
            </a:r>
            <a:r>
              <a:rPr lang="fr-FR" sz="1400" i="1" dirty="0" err="1">
                <a:solidFill>
                  <a:srgbClr val="050F23"/>
                </a:solidFill>
              </a:rPr>
              <a:t>based</a:t>
            </a:r>
            <a:r>
              <a:rPr lang="fr-FR" sz="1400" i="1" dirty="0">
                <a:solidFill>
                  <a:srgbClr val="050F23"/>
                </a:solidFill>
              </a:rPr>
              <a:t> </a:t>
            </a:r>
            <a:r>
              <a:rPr lang="fr-FR" sz="1400" i="1" dirty="0" err="1">
                <a:solidFill>
                  <a:srgbClr val="050F23"/>
                </a:solidFill>
              </a:rPr>
              <a:t>education</a:t>
            </a:r>
            <a:r>
              <a:rPr lang="fr-FR" sz="1400" i="1" dirty="0">
                <a:solidFill>
                  <a:srgbClr val="050F2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882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21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Image de marque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C4D598-E327-195C-EB01-0B78F3A0E1B1}"/>
              </a:ext>
            </a:extLst>
          </p:cNvPr>
          <p:cNvGrpSpPr/>
          <p:nvPr/>
        </p:nvGrpSpPr>
        <p:grpSpPr>
          <a:xfrm>
            <a:off x="8563767" y="2089834"/>
            <a:ext cx="2125663" cy="2678331"/>
            <a:chOff x="8385967" y="2476500"/>
            <a:chExt cx="2125663" cy="2678331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B08AB7A-F5F4-2F3D-54FD-A7ECEB9E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1537" y="2476500"/>
              <a:ext cx="1914525" cy="1905000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C12D0F9-0E8D-AE98-D760-4E169110C271}"/>
                </a:ext>
              </a:extLst>
            </p:cNvPr>
            <p:cNvSpPr txBox="1"/>
            <p:nvPr/>
          </p:nvSpPr>
          <p:spPr>
            <a:xfrm>
              <a:off x="8385967" y="4508500"/>
              <a:ext cx="2125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dirty="0">
                  <a:solidFill>
                    <a:srgbClr val="164092"/>
                  </a:solidFill>
                  <a:latin typeface="Chakra Petch "/>
                </a:rPr>
                <a:t>HiveMind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C30548-D5F2-5B01-B8DC-2A58DCC2FA33}"/>
              </a:ext>
            </a:extLst>
          </p:cNvPr>
          <p:cNvSpPr/>
          <p:nvPr/>
        </p:nvSpPr>
        <p:spPr>
          <a:xfrm>
            <a:off x="864316" y="2376892"/>
            <a:ext cx="5226205" cy="2676292"/>
          </a:xfrm>
          <a:prstGeom prst="rect">
            <a:avLst/>
          </a:prstGeom>
          <a:noFill/>
          <a:ln w="38100">
            <a:solidFill>
              <a:srgbClr val="16409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D0A27A4-FB75-026D-82F8-7361B7781BA2}"/>
              </a:ext>
            </a:extLst>
          </p:cNvPr>
          <p:cNvSpPr txBox="1"/>
          <p:nvPr/>
        </p:nvSpPr>
        <p:spPr>
          <a:xfrm>
            <a:off x="864316" y="200756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La Ruche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68C69197-A1A3-16FD-9FA1-697EE14E1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4418" y="2829213"/>
            <a:ext cx="866775" cy="17716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06C3BC3-27B3-6027-0138-010729F8BD1E}"/>
              </a:ext>
            </a:extLst>
          </p:cNvPr>
          <p:cNvSpPr txBox="1"/>
          <p:nvPr/>
        </p:nvSpPr>
        <p:spPr>
          <a:xfrm>
            <a:off x="2339672" y="2820133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Travail collaboratif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B640B1-F28E-4AF7-AB1F-9B4EB1EE5664}"/>
              </a:ext>
            </a:extLst>
          </p:cNvPr>
          <p:cNvSpPr txBox="1"/>
          <p:nvPr/>
        </p:nvSpPr>
        <p:spPr>
          <a:xfrm>
            <a:off x="3003026" y="3625502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Conserver l’information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16AB430-CD87-8E06-6849-BAB88B47C843}"/>
              </a:ext>
            </a:extLst>
          </p:cNvPr>
          <p:cNvSpPr txBox="1"/>
          <p:nvPr/>
        </p:nvSpPr>
        <p:spPr>
          <a:xfrm>
            <a:off x="3992160" y="427171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Libre accès</a:t>
            </a:r>
          </a:p>
        </p:txBody>
      </p: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19B28E3F-F0EA-FD74-1E2A-8987BFEEBDC4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2400638" y="3207780"/>
            <a:ext cx="673044" cy="531731"/>
          </a:xfrm>
          <a:prstGeom prst="bentConnector2">
            <a:avLst/>
          </a:prstGeom>
          <a:ln>
            <a:solidFill>
              <a:srgbClr val="1640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94B6C68E-89BC-5246-E561-EDC103F112E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084087" y="3908732"/>
            <a:ext cx="908073" cy="547648"/>
          </a:xfrm>
          <a:prstGeom prst="bentConnector3">
            <a:avLst>
              <a:gd name="adj1" fmla="val -34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00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Image de marque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C4D598-E327-195C-EB01-0B78F3A0E1B1}"/>
              </a:ext>
            </a:extLst>
          </p:cNvPr>
          <p:cNvGrpSpPr/>
          <p:nvPr/>
        </p:nvGrpSpPr>
        <p:grpSpPr>
          <a:xfrm>
            <a:off x="8563767" y="2089834"/>
            <a:ext cx="2125663" cy="2678331"/>
            <a:chOff x="8385967" y="2476500"/>
            <a:chExt cx="2125663" cy="2678331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B08AB7A-F5F4-2F3D-54FD-A7ECEB9E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1537" y="2476500"/>
              <a:ext cx="1914525" cy="1905000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C12D0F9-0E8D-AE98-D760-4E169110C271}"/>
                </a:ext>
              </a:extLst>
            </p:cNvPr>
            <p:cNvSpPr txBox="1"/>
            <p:nvPr/>
          </p:nvSpPr>
          <p:spPr>
            <a:xfrm>
              <a:off x="8385967" y="4508500"/>
              <a:ext cx="2125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dirty="0">
                  <a:solidFill>
                    <a:srgbClr val="164092"/>
                  </a:solidFill>
                  <a:latin typeface="Chakra Petch "/>
                </a:rPr>
                <a:t>HiveMind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C30548-D5F2-5B01-B8DC-2A58DCC2FA33}"/>
              </a:ext>
            </a:extLst>
          </p:cNvPr>
          <p:cNvSpPr/>
          <p:nvPr/>
        </p:nvSpPr>
        <p:spPr>
          <a:xfrm>
            <a:off x="864316" y="2376892"/>
            <a:ext cx="5226205" cy="2676292"/>
          </a:xfrm>
          <a:prstGeom prst="rect">
            <a:avLst/>
          </a:prstGeom>
          <a:noFill/>
          <a:ln w="38100">
            <a:solidFill>
              <a:srgbClr val="E9AF43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D0A27A4-FB75-026D-82F8-7361B7781BA2}"/>
              </a:ext>
            </a:extLst>
          </p:cNvPr>
          <p:cNvSpPr txBox="1"/>
          <p:nvPr/>
        </p:nvSpPr>
        <p:spPr>
          <a:xfrm>
            <a:off x="864316" y="200756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L’Ampoule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7269D419-27B3-C360-A892-F27C860BA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5113" y="2942461"/>
            <a:ext cx="923189" cy="153864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0C01EBB-4C51-B401-92BA-1C20128D7314}"/>
              </a:ext>
            </a:extLst>
          </p:cNvPr>
          <p:cNvSpPr txBox="1"/>
          <p:nvPr/>
        </p:nvSpPr>
        <p:spPr>
          <a:xfrm>
            <a:off x="2608911" y="2673002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Ouverture d’esprit / de la ruche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693D07-DC86-B7B3-C47E-203BBE423070}"/>
              </a:ext>
            </a:extLst>
          </p:cNvPr>
          <p:cNvSpPr txBox="1"/>
          <p:nvPr/>
        </p:nvSpPr>
        <p:spPr>
          <a:xfrm>
            <a:off x="3169595" y="3345706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Philosophie des lumières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E9C1DCF-6FEE-BF5E-8A5A-CFE3A5D427EC}"/>
              </a:ext>
            </a:extLst>
          </p:cNvPr>
          <p:cNvSpPr txBox="1"/>
          <p:nvPr/>
        </p:nvSpPr>
        <p:spPr>
          <a:xfrm>
            <a:off x="3600353" y="4014779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Idéal encyclopédique</a:t>
            </a:r>
          </a:p>
        </p:txBody>
      </p: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3AA621DE-FC23-BA99-84C1-B2C7674FC70F}"/>
              </a:ext>
            </a:extLst>
          </p:cNvPr>
          <p:cNvCxnSpPr>
            <a:stCxn id="12" idx="1"/>
            <a:endCxn id="15" idx="1"/>
          </p:cNvCxnSpPr>
          <p:nvPr/>
        </p:nvCxnSpPr>
        <p:spPr>
          <a:xfrm rot="10800000" flipH="1" flipV="1">
            <a:off x="2608911" y="2857668"/>
            <a:ext cx="560684" cy="672704"/>
          </a:xfrm>
          <a:prstGeom prst="bentConnector3">
            <a:avLst>
              <a:gd name="adj1" fmla="val -188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27C17224-492A-B097-951E-CC90ABE1285D}"/>
              </a:ext>
            </a:extLst>
          </p:cNvPr>
          <p:cNvCxnSpPr>
            <a:stCxn id="15" idx="1"/>
            <a:endCxn id="16" idx="1"/>
          </p:cNvCxnSpPr>
          <p:nvPr/>
        </p:nvCxnSpPr>
        <p:spPr>
          <a:xfrm rot="10800000" flipH="1" flipV="1">
            <a:off x="3169595" y="3530371"/>
            <a:ext cx="430758" cy="669073"/>
          </a:xfrm>
          <a:prstGeom prst="bentConnector3">
            <a:avLst>
              <a:gd name="adj1" fmla="val -5306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phique 22">
            <a:extLst>
              <a:ext uri="{FF2B5EF4-FFF2-40B4-BE49-F238E27FC236}">
                <a16:creationId xmlns:a16="http://schemas.microsoft.com/office/drawing/2014/main" id="{F60F7C16-E50F-ECCF-899F-DA527B67CB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653460">
            <a:off x="8731099" y="2852577"/>
            <a:ext cx="304800" cy="285750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90A154E9-D8DE-D9AC-260B-E95746784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918183">
            <a:off x="8935234" y="2735424"/>
            <a:ext cx="304800" cy="286577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88791C4B-4DE1-C30F-83DB-027963DEDB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625018">
            <a:off x="8729060" y="2568376"/>
            <a:ext cx="304800" cy="285750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1A260BAC-9BA5-8287-D4C7-3A042E686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914461">
            <a:off x="8576106" y="2677273"/>
            <a:ext cx="304800" cy="285750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45ABC449-1D60-7FB9-D8B7-14067B7DD4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4060590">
            <a:off x="8422761" y="2445466"/>
            <a:ext cx="304800" cy="285750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BA014F53-B068-A5CA-C763-AABCF89D30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653460">
            <a:off x="8489648" y="2118872"/>
            <a:ext cx="304800" cy="285750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A2BEC4BC-5AA7-E26C-A908-FB5EF76F30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624473">
            <a:off x="8183992" y="2087163"/>
            <a:ext cx="304800" cy="285750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29E4D5BF-357C-E9EB-1115-5B64A2419B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254075">
            <a:off x="8217832" y="1606990"/>
            <a:ext cx="304800" cy="2857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A547AD51-B494-0B20-48AB-FD8C3BB318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817437">
            <a:off x="7788137" y="1640521"/>
            <a:ext cx="304800" cy="285750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CE2F2031-5FC0-F5E8-0C1B-D6E08ECD0A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711266">
            <a:off x="5867041" y="2129533"/>
            <a:ext cx="3048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31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38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Qui sont nos clients ?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5BF3272-2DEF-240F-6475-11E885C0ACF2}"/>
              </a:ext>
            </a:extLst>
          </p:cNvPr>
          <p:cNvGrpSpPr/>
          <p:nvPr/>
        </p:nvGrpSpPr>
        <p:grpSpPr>
          <a:xfrm>
            <a:off x="961123" y="2133600"/>
            <a:ext cx="2393604" cy="2227303"/>
            <a:chOff x="961123" y="2133600"/>
            <a:chExt cx="2393604" cy="2227303"/>
          </a:xfrm>
        </p:grpSpPr>
        <p:pic>
          <p:nvPicPr>
            <p:cNvPr id="9" name="Image 8" descr="Une image contenant cube, conception&#10;&#10;Description générée automatiquement">
              <a:extLst>
                <a:ext uri="{FF2B5EF4-FFF2-40B4-BE49-F238E27FC236}">
                  <a16:creationId xmlns:a16="http://schemas.microsoft.com/office/drawing/2014/main" id="{15AB2D17-2AF7-F26A-A5A3-5CF9292AD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115" y="2285441"/>
              <a:ext cx="1923619" cy="192361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9BF560-8C5C-3568-6624-45921D307D99}"/>
                </a:ext>
              </a:extLst>
            </p:cNvPr>
            <p:cNvSpPr/>
            <p:nvPr/>
          </p:nvSpPr>
          <p:spPr>
            <a:xfrm>
              <a:off x="961123" y="2133600"/>
              <a:ext cx="2393604" cy="2227303"/>
            </a:xfrm>
            <a:prstGeom prst="rect">
              <a:avLst/>
            </a:prstGeom>
            <a:noFill/>
            <a:ln w="57150">
              <a:solidFill>
                <a:srgbClr val="E9AF43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CBE3FCB-B64B-AF48-2F7C-2094BF021868}"/>
              </a:ext>
            </a:extLst>
          </p:cNvPr>
          <p:cNvGrpSpPr/>
          <p:nvPr/>
        </p:nvGrpSpPr>
        <p:grpSpPr>
          <a:xfrm>
            <a:off x="4078895" y="2146388"/>
            <a:ext cx="2393604" cy="2227303"/>
            <a:chOff x="4265677" y="2146388"/>
            <a:chExt cx="2393604" cy="2227303"/>
          </a:xfrm>
        </p:grpSpPr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4B02C83-9B4A-2D0A-D5C1-709024B50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89802" y="2265403"/>
              <a:ext cx="2095500" cy="20955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AFE1D8-246B-6220-3F55-8781309625CE}"/>
                </a:ext>
              </a:extLst>
            </p:cNvPr>
            <p:cNvSpPr/>
            <p:nvPr/>
          </p:nvSpPr>
          <p:spPr>
            <a:xfrm>
              <a:off x="4265677" y="2146388"/>
              <a:ext cx="2393604" cy="2227303"/>
            </a:xfrm>
            <a:prstGeom prst="rect">
              <a:avLst/>
            </a:prstGeom>
            <a:noFill/>
            <a:ln w="57150">
              <a:solidFill>
                <a:srgbClr val="E9AF43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12DF62C-E8C5-886C-25EC-3327353EFFD0}"/>
              </a:ext>
            </a:extLst>
          </p:cNvPr>
          <p:cNvGrpSpPr/>
          <p:nvPr/>
        </p:nvGrpSpPr>
        <p:grpSpPr>
          <a:xfrm>
            <a:off x="7196668" y="2133598"/>
            <a:ext cx="4284131" cy="2227303"/>
            <a:chOff x="7196668" y="2133598"/>
            <a:chExt cx="4284131" cy="2227303"/>
          </a:xfrm>
        </p:grpSpPr>
        <p:pic>
          <p:nvPicPr>
            <p:cNvPr id="16" name="Image 15" descr="Une image contenant Police, Graphique, graphisme, logo&#10;&#10;Description générée automatiquement">
              <a:extLst>
                <a:ext uri="{FF2B5EF4-FFF2-40B4-BE49-F238E27FC236}">
                  <a16:creationId xmlns:a16="http://schemas.microsoft.com/office/drawing/2014/main" id="{583CFB7E-5391-9FA2-7FD6-6E81AE5E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3727" y="2722603"/>
              <a:ext cx="3867150" cy="1181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C1E178-2650-0C4D-50DB-C773AEFBA9F7}"/>
                </a:ext>
              </a:extLst>
            </p:cNvPr>
            <p:cNvSpPr/>
            <p:nvPr/>
          </p:nvSpPr>
          <p:spPr>
            <a:xfrm>
              <a:off x="7196668" y="2133598"/>
              <a:ext cx="4284131" cy="2227303"/>
            </a:xfrm>
            <a:prstGeom prst="rect">
              <a:avLst/>
            </a:prstGeom>
            <a:noFill/>
            <a:ln w="57150">
              <a:solidFill>
                <a:srgbClr val="E9AF43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5A38D8C4-B77F-57FD-EFB6-B76A402FCD6D}"/>
              </a:ext>
            </a:extLst>
          </p:cNvPr>
          <p:cNvSpPr txBox="1"/>
          <p:nvPr/>
        </p:nvSpPr>
        <p:spPr>
          <a:xfrm>
            <a:off x="1173152" y="4512744"/>
            <a:ext cx="218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50F23"/>
                </a:solidFill>
              </a:rPr>
              <a:t>Editeur de contenu éducatif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0F06FB1-A757-3A48-292E-39BAE48FC982}"/>
              </a:ext>
            </a:extLst>
          </p:cNvPr>
          <p:cNvSpPr txBox="1"/>
          <p:nvPr/>
        </p:nvSpPr>
        <p:spPr>
          <a:xfrm>
            <a:off x="4532706" y="4492706"/>
            <a:ext cx="148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50F23"/>
                </a:solidFill>
              </a:rPr>
              <a:t>Universités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5EA4A31-CD7F-6F0E-A53D-AA9F1B050BC7}"/>
              </a:ext>
            </a:extLst>
          </p:cNvPr>
          <p:cNvSpPr txBox="1"/>
          <p:nvPr/>
        </p:nvSpPr>
        <p:spPr>
          <a:xfrm>
            <a:off x="7403022" y="4466577"/>
            <a:ext cx="35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50F23"/>
                </a:solidFill>
              </a:rPr>
              <a:t>Plateforme de d’apprentissage </a:t>
            </a:r>
          </a:p>
        </p:txBody>
      </p:sp>
    </p:spTree>
    <p:extLst>
      <p:ext uri="{BB962C8B-B14F-4D97-AF65-F5344CB8AC3E}">
        <p14:creationId xmlns:p14="http://schemas.microsoft.com/office/powerpoint/2010/main" val="595289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33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Combien coûte un paquet ?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97EF603-BBFA-09FC-9652-7394C0837961}"/>
              </a:ext>
            </a:extLst>
          </p:cNvPr>
          <p:cNvGrpSpPr/>
          <p:nvPr/>
        </p:nvGrpSpPr>
        <p:grpSpPr>
          <a:xfrm>
            <a:off x="4598412" y="1333263"/>
            <a:ext cx="5266186" cy="3970257"/>
            <a:chOff x="3067050" y="1322626"/>
            <a:chExt cx="5651500" cy="43034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5CCC3-3972-03C5-7637-A26241823C88}"/>
                </a:ext>
              </a:extLst>
            </p:cNvPr>
            <p:cNvSpPr/>
            <p:nvPr/>
          </p:nvSpPr>
          <p:spPr>
            <a:xfrm>
              <a:off x="3067050" y="1322626"/>
              <a:ext cx="5651500" cy="4303474"/>
            </a:xfrm>
            <a:prstGeom prst="rect">
              <a:avLst/>
            </a:prstGeom>
            <a:noFill/>
            <a:ln w="57150">
              <a:solidFill>
                <a:srgbClr val="E9AF43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1430178-EE11-5446-2234-0E403F977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412" y="1420574"/>
              <a:ext cx="5438775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BF55BCF9-CAE4-2FE8-19D2-CD7EE4202B00}"/>
              </a:ext>
            </a:extLst>
          </p:cNvPr>
          <p:cNvSpPr txBox="1"/>
          <p:nvPr/>
        </p:nvSpPr>
        <p:spPr>
          <a:xfrm>
            <a:off x="5391323" y="5339319"/>
            <a:ext cx="4017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50F23"/>
                </a:solidFill>
              </a:rPr>
              <a:t>Prix du paquet en fonction du nombre de cartes</a:t>
            </a:r>
          </a:p>
        </p:txBody>
      </p:sp>
    </p:spTree>
    <p:extLst>
      <p:ext uri="{BB962C8B-B14F-4D97-AF65-F5344CB8AC3E}">
        <p14:creationId xmlns:p14="http://schemas.microsoft.com/office/powerpoint/2010/main" val="532710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33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Source de revenu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C5CCC3-3972-03C5-7637-A26241823C88}"/>
              </a:ext>
            </a:extLst>
          </p:cNvPr>
          <p:cNvSpPr/>
          <p:nvPr/>
        </p:nvSpPr>
        <p:spPr>
          <a:xfrm>
            <a:off x="3067050" y="1322626"/>
            <a:ext cx="5651500" cy="4303474"/>
          </a:xfrm>
          <a:prstGeom prst="rect">
            <a:avLst/>
          </a:prstGeom>
          <a:noFill/>
          <a:ln w="57150">
            <a:solidFill>
              <a:srgbClr val="E9AF43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26A2282-4A60-24A2-B8EB-580D6D18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10" y="1417320"/>
            <a:ext cx="5524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07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ROI : Retour sur Investissement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C5CCC3-3972-03C5-7637-A26241823C88}"/>
              </a:ext>
            </a:extLst>
          </p:cNvPr>
          <p:cNvSpPr/>
          <p:nvPr/>
        </p:nvSpPr>
        <p:spPr>
          <a:xfrm>
            <a:off x="3022600" y="1322626"/>
            <a:ext cx="5721350" cy="4303474"/>
          </a:xfrm>
          <a:prstGeom prst="rect">
            <a:avLst/>
          </a:prstGeom>
          <a:noFill/>
          <a:ln w="57150">
            <a:solidFill>
              <a:srgbClr val="E9AF43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7436A5-F021-D9A4-B778-8D1AE553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1417320"/>
            <a:ext cx="55530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65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pixel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E3E22C9D-0335-7C40-9F79-AB9B5E880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26600" y="-3318178"/>
            <a:ext cx="14244575" cy="9777142"/>
          </a:xfrm>
          <a:prstGeom prst="rect">
            <a:avLst/>
          </a:prstGeom>
        </p:spPr>
      </p:pic>
      <p:pic>
        <p:nvPicPr>
          <p:cNvPr id="21" name="Image 20" descr="Une image contenant pixel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B803F369-F16E-BC54-C260-FF4763D54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1971" y="-39117"/>
            <a:ext cx="14244575" cy="977714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2650C05-7353-A6E0-8810-14DD9233378A}"/>
              </a:ext>
            </a:extLst>
          </p:cNvPr>
          <p:cNvSpPr txBox="1"/>
          <p:nvPr/>
        </p:nvSpPr>
        <p:spPr>
          <a:xfrm>
            <a:off x="1824037" y="387654"/>
            <a:ext cx="3270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164092"/>
                </a:solidFill>
                <a:latin typeface="+mj-lt"/>
              </a:rPr>
              <a:t>Présentation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4B1CD75-D975-AE4B-8743-1E51A660F617}"/>
              </a:ext>
            </a:extLst>
          </p:cNvPr>
          <p:cNvSpPr txBox="1"/>
          <p:nvPr/>
        </p:nvSpPr>
        <p:spPr>
          <a:xfrm>
            <a:off x="7391400" y="4227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F03DC15D-9374-E8D3-DF75-F9F76B1F22D0}"/>
              </a:ext>
            </a:extLst>
          </p:cNvPr>
          <p:cNvGrpSpPr/>
          <p:nvPr/>
        </p:nvGrpSpPr>
        <p:grpSpPr>
          <a:xfrm>
            <a:off x="1660068" y="2045415"/>
            <a:ext cx="3948517" cy="2601356"/>
            <a:chOff x="6319837" y="2006916"/>
            <a:chExt cx="3948517" cy="2601356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66585EC6-DD19-DC10-378E-981CE2CD3FBE}"/>
                </a:ext>
              </a:extLst>
            </p:cNvPr>
            <p:cNvGrpSpPr/>
            <p:nvPr/>
          </p:nvGrpSpPr>
          <p:grpSpPr>
            <a:xfrm>
              <a:off x="6319837" y="2006916"/>
              <a:ext cx="3948517" cy="2601356"/>
              <a:chOff x="6134657" y="1953338"/>
              <a:chExt cx="3948517" cy="2601356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7F4DDD11-6761-C272-7A40-52372E52056E}"/>
                  </a:ext>
                </a:extLst>
              </p:cNvPr>
              <p:cNvGrpSpPr/>
              <p:nvPr/>
            </p:nvGrpSpPr>
            <p:grpSpPr>
              <a:xfrm>
                <a:off x="7126946" y="1953338"/>
                <a:ext cx="1905000" cy="1771650"/>
                <a:chOff x="5143500" y="2543175"/>
                <a:chExt cx="1905000" cy="1771650"/>
              </a:xfrm>
            </p:grpSpPr>
            <p:pic>
              <p:nvPicPr>
                <p:cNvPr id="17" name="Graphique 16">
                  <a:extLst>
                    <a:ext uri="{FF2B5EF4-FFF2-40B4-BE49-F238E27FC236}">
                      <a16:creationId xmlns:a16="http://schemas.microsoft.com/office/drawing/2014/main" id="{EBE057C0-BAAD-168B-937E-E1D0DE704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3500" y="2543175"/>
                  <a:ext cx="1905000" cy="1771650"/>
                </a:xfrm>
                <a:prstGeom prst="rect">
                  <a:avLst/>
                </a:prstGeom>
              </p:spPr>
            </p:pic>
            <p:pic>
              <p:nvPicPr>
                <p:cNvPr id="14" name="Image 13" descr="Une image contenant Visage humain, habits, personne, Menton&#10;&#10;Description générée automatiquement">
                  <a:extLst>
                    <a:ext uri="{FF2B5EF4-FFF2-40B4-BE49-F238E27FC236}">
                      <a16:creationId xmlns:a16="http://schemas.microsoft.com/office/drawing/2014/main" id="{B621E0BE-1300-86CA-B62B-7C9BD713C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3525" y="2676525"/>
                  <a:ext cx="1504950" cy="1504950"/>
                </a:xfrm>
                <a:prstGeom prst="rect">
                  <a:avLst/>
                </a:prstGeom>
              </p:spPr>
            </p:pic>
          </p:grp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754EF8D5-4FD3-8BE0-091D-EA8BFBE92277}"/>
                  </a:ext>
                </a:extLst>
              </p:cNvPr>
              <p:cNvSpPr txBox="1"/>
              <p:nvPr/>
            </p:nvSpPr>
            <p:spPr>
              <a:xfrm>
                <a:off x="7436817" y="3785898"/>
                <a:ext cx="12987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164092"/>
                    </a:solidFill>
                  </a:rPr>
                  <a:t>LOGEL Léo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08DEAEAB-D3B5-26A7-7066-4A8FAA6B2DD7}"/>
                  </a:ext>
                </a:extLst>
              </p:cNvPr>
              <p:cNvSpPr txBox="1"/>
              <p:nvPr/>
            </p:nvSpPr>
            <p:spPr>
              <a:xfrm>
                <a:off x="6134657" y="4216140"/>
                <a:ext cx="39485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b="0" i="0" dirty="0">
                    <a:solidFill>
                      <a:srgbClr val="050F23"/>
                    </a:solidFill>
                    <a:effectLst/>
                  </a:rPr>
                  <a:t>CPGE MPSI / MP - Licence Physique - M2I</a:t>
                </a:r>
                <a:endParaRPr lang="fr-FR" sz="1600" dirty="0">
                  <a:solidFill>
                    <a:srgbClr val="050F23"/>
                  </a:solidFill>
                </a:endParaRPr>
              </a:p>
            </p:txBody>
          </p:sp>
        </p:grpSp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E04EDE2B-72E4-C202-B354-1A6BAD9B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744496">
              <a:off x="7288789" y="3171156"/>
              <a:ext cx="304800" cy="285750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C862ACB-2AD9-EED0-1CD0-BC727EF10ED8}"/>
              </a:ext>
            </a:extLst>
          </p:cNvPr>
          <p:cNvGrpSpPr/>
          <p:nvPr/>
        </p:nvGrpSpPr>
        <p:grpSpPr>
          <a:xfrm>
            <a:off x="6764075" y="1991838"/>
            <a:ext cx="3440365" cy="2654933"/>
            <a:chOff x="1957009" y="1953339"/>
            <a:chExt cx="3440365" cy="2654933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B8AF3A40-A794-695F-E40E-2AA8B750ED89}"/>
                </a:ext>
              </a:extLst>
            </p:cNvPr>
            <p:cNvGrpSpPr/>
            <p:nvPr/>
          </p:nvGrpSpPr>
          <p:grpSpPr>
            <a:xfrm>
              <a:off x="1957009" y="1953339"/>
              <a:ext cx="3440365" cy="2654933"/>
              <a:chOff x="1957009" y="1953339"/>
              <a:chExt cx="3440365" cy="2654933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2617FA76-9293-CD5C-0C7B-4B1C89C077EE}"/>
                  </a:ext>
                </a:extLst>
              </p:cNvPr>
              <p:cNvGrpSpPr/>
              <p:nvPr/>
            </p:nvGrpSpPr>
            <p:grpSpPr>
              <a:xfrm>
                <a:off x="2643187" y="1953339"/>
                <a:ext cx="1905000" cy="1771650"/>
                <a:chOff x="1085850" y="2781300"/>
                <a:chExt cx="1905000" cy="1771650"/>
              </a:xfrm>
            </p:grpSpPr>
            <p:pic>
              <p:nvPicPr>
                <p:cNvPr id="7" name="Graphique 6">
                  <a:extLst>
                    <a:ext uri="{FF2B5EF4-FFF2-40B4-BE49-F238E27FC236}">
                      <a16:creationId xmlns:a16="http://schemas.microsoft.com/office/drawing/2014/main" id="{ADB1C6B9-169C-9ACA-1B6A-139C0FE49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5850" y="2781300"/>
                  <a:ext cx="1905000" cy="1771650"/>
                </a:xfrm>
                <a:prstGeom prst="rect">
                  <a:avLst/>
                </a:prstGeom>
              </p:spPr>
            </p:pic>
            <p:pic>
              <p:nvPicPr>
                <p:cNvPr id="3" name="Image 2" descr="Une image contenant Visage humain, personne, habits, homme&#10;&#10;Description générée automatiquement">
                  <a:extLst>
                    <a:ext uri="{FF2B5EF4-FFF2-40B4-BE49-F238E27FC236}">
                      <a16:creationId xmlns:a16="http://schemas.microsoft.com/office/drawing/2014/main" id="{8D80951D-F76F-B1F2-D629-AAD7E1C97C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5874" y="2914649"/>
                  <a:ext cx="1504951" cy="1504951"/>
                </a:xfrm>
                <a:prstGeom prst="rect">
                  <a:avLst/>
                </a:prstGeom>
              </p:spPr>
            </p:pic>
          </p:grp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B70980C9-8B96-01C3-134C-527E1736FE06}"/>
                  </a:ext>
                </a:extLst>
              </p:cNvPr>
              <p:cNvSpPr txBox="1"/>
              <p:nvPr/>
            </p:nvSpPr>
            <p:spPr>
              <a:xfrm>
                <a:off x="2643187" y="3858338"/>
                <a:ext cx="1915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164092"/>
                    </a:solidFill>
                  </a:rPr>
                  <a:t>PERNON Etienne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08C2209A-F4C9-C832-8698-3F985406A63E}"/>
                  </a:ext>
                </a:extLst>
              </p:cNvPr>
              <p:cNvSpPr txBox="1"/>
              <p:nvPr/>
            </p:nvSpPr>
            <p:spPr>
              <a:xfrm>
                <a:off x="1957009" y="4269718"/>
                <a:ext cx="3440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solidFill>
                      <a:srgbClr val="050F23"/>
                    </a:solidFill>
                  </a:rPr>
                  <a:t>L3 Humanités – BTS SIO Slam – M2I</a:t>
                </a:r>
              </a:p>
            </p:txBody>
          </p:sp>
        </p:grp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CD504667-D790-A348-7C7C-AB25E546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3954" y="2048314"/>
              <a:ext cx="30480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292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A3CC4A5-33B1-D7E8-18E4-695211465601}"/>
              </a:ext>
            </a:extLst>
          </p:cNvPr>
          <p:cNvSpPr txBox="1"/>
          <p:nvPr/>
        </p:nvSpPr>
        <p:spPr>
          <a:xfrm>
            <a:off x="2953320" y="3429000"/>
            <a:ext cx="62853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>
                <a:solidFill>
                  <a:srgbClr val="164092"/>
                </a:solidFill>
                <a:latin typeface="+mj-lt"/>
              </a:rPr>
              <a:t>Gestion de projet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6B85E-3B1C-7C2D-E1C4-5EA6B06354DA}"/>
              </a:ext>
            </a:extLst>
          </p:cNvPr>
          <p:cNvSpPr txBox="1"/>
          <p:nvPr/>
        </p:nvSpPr>
        <p:spPr>
          <a:xfrm>
            <a:off x="1421449" y="5981701"/>
            <a:ext cx="458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/>
              <a:t>01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040004-FF59-BB5C-4370-CB9877D58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001544">
            <a:off x="5158149" y="3556905"/>
            <a:ext cx="304800" cy="28575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B811CC4E-A864-C528-463D-593D80044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267310" y="-2858212"/>
            <a:ext cx="14590862" cy="1053824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A8AB704-5FC2-12E5-C5B5-F55D3FE73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601519" y="169583"/>
            <a:ext cx="14590862" cy="105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5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34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6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03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Gestion de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Azure DevOps : Kanban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FA699-3447-A8F1-E2C1-6D1FFAC5A773}"/>
              </a:ext>
            </a:extLst>
          </p:cNvPr>
          <p:cNvSpPr/>
          <p:nvPr/>
        </p:nvSpPr>
        <p:spPr>
          <a:xfrm>
            <a:off x="2419350" y="1645920"/>
            <a:ext cx="5629275" cy="35890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D0A592-2D49-1936-2D00-E658FA23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7746" y="1757862"/>
            <a:ext cx="5353831" cy="33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68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6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03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Gestion de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Azure DevOps : Kanban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FA699-3447-A8F1-E2C1-6D1FFAC5A773}"/>
              </a:ext>
            </a:extLst>
          </p:cNvPr>
          <p:cNvSpPr/>
          <p:nvPr/>
        </p:nvSpPr>
        <p:spPr>
          <a:xfrm>
            <a:off x="2419350" y="1420574"/>
            <a:ext cx="5629275" cy="40868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D0A592-2D49-1936-2D00-E658FA23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7746" y="1509300"/>
            <a:ext cx="5353831" cy="38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60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45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6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03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Gestion de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Stratégie de branche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FDFEC3A-12D6-154B-6817-53C480B924AD}"/>
              </a:ext>
            </a:extLst>
          </p:cNvPr>
          <p:cNvGrpSpPr/>
          <p:nvPr/>
        </p:nvGrpSpPr>
        <p:grpSpPr>
          <a:xfrm>
            <a:off x="2095500" y="1521490"/>
            <a:ext cx="8001000" cy="3815020"/>
            <a:chOff x="1872132" y="1789906"/>
            <a:chExt cx="8001000" cy="381502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DFB8DE4-281F-D7E0-D700-B999DB37A65E}"/>
                </a:ext>
              </a:extLst>
            </p:cNvPr>
            <p:cNvSpPr/>
            <p:nvPr/>
          </p:nvSpPr>
          <p:spPr>
            <a:xfrm>
              <a:off x="1872132" y="1789906"/>
              <a:ext cx="8001000" cy="3815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ABB388B-F5C4-D6FD-0686-0D52DCB68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198" y="1913741"/>
              <a:ext cx="7752869" cy="35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621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1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6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03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Gestion de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Stratégie de branche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BD05D7C-B28D-DA1A-5E2D-7832F387F9AE}"/>
              </a:ext>
            </a:extLst>
          </p:cNvPr>
          <p:cNvGrpSpPr/>
          <p:nvPr/>
        </p:nvGrpSpPr>
        <p:grpSpPr>
          <a:xfrm>
            <a:off x="3543300" y="1521490"/>
            <a:ext cx="4241800" cy="3815020"/>
            <a:chOff x="3962400" y="1521490"/>
            <a:chExt cx="4241800" cy="381502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DFB8DE4-281F-D7E0-D700-B999DB37A65E}"/>
                </a:ext>
              </a:extLst>
            </p:cNvPr>
            <p:cNvSpPr/>
            <p:nvPr/>
          </p:nvSpPr>
          <p:spPr>
            <a:xfrm>
              <a:off x="3962400" y="1521490"/>
              <a:ext cx="4241800" cy="3815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ABB388B-F5C4-D6FD-0686-0D52DCB68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32401" y="1645325"/>
              <a:ext cx="3927198" cy="35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3123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A3CC4A5-33B1-D7E8-18E4-695211465601}"/>
              </a:ext>
            </a:extLst>
          </p:cNvPr>
          <p:cNvSpPr txBox="1"/>
          <p:nvPr/>
        </p:nvSpPr>
        <p:spPr>
          <a:xfrm>
            <a:off x="2953320" y="3429000"/>
            <a:ext cx="62853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>
                <a:solidFill>
                  <a:srgbClr val="164092"/>
                </a:solidFill>
                <a:latin typeface="+mj-lt"/>
              </a:rPr>
              <a:t>Analyse technique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6B85E-3B1C-7C2D-E1C4-5EA6B06354DA}"/>
              </a:ext>
            </a:extLst>
          </p:cNvPr>
          <p:cNvSpPr txBox="1"/>
          <p:nvPr/>
        </p:nvSpPr>
        <p:spPr>
          <a:xfrm>
            <a:off x="1421449" y="5981701"/>
            <a:ext cx="458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/>
              <a:t>01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040004-FF59-BB5C-4370-CB9877D58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797020">
            <a:off x="4637312" y="3486110"/>
            <a:ext cx="304800" cy="28575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B811CC4E-A864-C528-463D-593D80044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267310" y="-2858212"/>
            <a:ext cx="14590862" cy="1053824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A8AB704-5FC2-12E5-C5B5-F55D3FE73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601519" y="169583"/>
            <a:ext cx="14590862" cy="105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59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50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Stack technologique</a:t>
            </a:r>
          </a:p>
        </p:txBody>
      </p:sp>
      <p:pic>
        <p:nvPicPr>
          <p:cNvPr id="12" name="Image 11" descr="Une image contenant capture d’écran, diagramme, Graphique, cercle&#10;&#10;Description générée automatiquement">
            <a:extLst>
              <a:ext uri="{FF2B5EF4-FFF2-40B4-BE49-F238E27FC236}">
                <a16:creationId xmlns:a16="http://schemas.microsoft.com/office/drawing/2014/main" id="{F7AF4CFA-C410-ED7C-70D3-EF972440F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09" y="1267015"/>
            <a:ext cx="7805855" cy="43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47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Prototypage : </a:t>
            </a:r>
            <a:r>
              <a:rPr lang="fr-FR" dirty="0" err="1">
                <a:solidFill>
                  <a:srgbClr val="164092"/>
                </a:solidFill>
              </a:rPr>
              <a:t>Figma</a:t>
            </a:r>
            <a:endParaRPr lang="fr-FR" dirty="0">
              <a:solidFill>
                <a:srgbClr val="16409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903212-1E93-5D53-271D-63EDEF0941F1}"/>
              </a:ext>
            </a:extLst>
          </p:cNvPr>
          <p:cNvSpPr txBox="1"/>
          <p:nvPr/>
        </p:nvSpPr>
        <p:spPr>
          <a:xfrm>
            <a:off x="451428" y="3117235"/>
            <a:ext cx="449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Définir tous les segments de l’application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AB745D-EEEF-862A-F951-8C2412D9EABA}"/>
              </a:ext>
            </a:extLst>
          </p:cNvPr>
          <p:cNvSpPr txBox="1"/>
          <p:nvPr/>
        </p:nvSpPr>
        <p:spPr>
          <a:xfrm>
            <a:off x="451428" y="265409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Créée les assets de tout le projet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30078C-CF54-D255-7B0E-3398A8289C91}"/>
              </a:ext>
            </a:extLst>
          </p:cNvPr>
          <p:cNvSpPr txBox="1"/>
          <p:nvPr/>
        </p:nvSpPr>
        <p:spPr>
          <a:xfrm>
            <a:off x="451428" y="2159853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Définir une direction artistique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019581B-70C4-88F1-B83A-50CF9E7692BC}"/>
              </a:ext>
            </a:extLst>
          </p:cNvPr>
          <p:cNvGrpSpPr/>
          <p:nvPr/>
        </p:nvGrpSpPr>
        <p:grpSpPr>
          <a:xfrm>
            <a:off x="7430622" y="208219"/>
            <a:ext cx="3115089" cy="6589476"/>
            <a:chOff x="7114099" y="958909"/>
            <a:chExt cx="3115089" cy="65894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13324F-790C-7862-04CC-68D050996948}"/>
                </a:ext>
              </a:extLst>
            </p:cNvPr>
            <p:cNvSpPr/>
            <p:nvPr/>
          </p:nvSpPr>
          <p:spPr>
            <a:xfrm>
              <a:off x="7114099" y="958909"/>
              <a:ext cx="3115089" cy="658947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 descr="Une image contenant capture d’écran, Rectangle&#10;&#10;Description générée automatiquement">
              <a:extLst>
                <a:ext uri="{FF2B5EF4-FFF2-40B4-BE49-F238E27FC236}">
                  <a16:creationId xmlns:a16="http://schemas.microsoft.com/office/drawing/2014/main" id="{53F884B1-5D0E-1C96-2330-8B4CCEC6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65" y="1128335"/>
              <a:ext cx="2837432" cy="6266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024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47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Prototypage : </a:t>
            </a:r>
            <a:r>
              <a:rPr lang="fr-FR" dirty="0" err="1">
                <a:solidFill>
                  <a:srgbClr val="164092"/>
                </a:solidFill>
              </a:rPr>
              <a:t>Figma</a:t>
            </a:r>
            <a:endParaRPr lang="fr-FR" dirty="0">
              <a:solidFill>
                <a:srgbClr val="16409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903212-1E93-5D53-271D-63EDEF0941F1}"/>
              </a:ext>
            </a:extLst>
          </p:cNvPr>
          <p:cNvSpPr txBox="1"/>
          <p:nvPr/>
        </p:nvSpPr>
        <p:spPr>
          <a:xfrm>
            <a:off x="451428" y="3117235"/>
            <a:ext cx="449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Définir tous les segments de l’application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AB745D-EEEF-862A-F951-8C2412D9EABA}"/>
              </a:ext>
            </a:extLst>
          </p:cNvPr>
          <p:cNvSpPr txBox="1"/>
          <p:nvPr/>
        </p:nvSpPr>
        <p:spPr>
          <a:xfrm>
            <a:off x="451428" y="265409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Créée les assets de tout le projet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30078C-CF54-D255-7B0E-3398A8289C91}"/>
              </a:ext>
            </a:extLst>
          </p:cNvPr>
          <p:cNvSpPr txBox="1"/>
          <p:nvPr/>
        </p:nvSpPr>
        <p:spPr>
          <a:xfrm>
            <a:off x="451428" y="2159853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Définir une direction artistique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13324F-790C-7862-04CC-68D050996948}"/>
              </a:ext>
            </a:extLst>
          </p:cNvPr>
          <p:cNvSpPr/>
          <p:nvPr/>
        </p:nvSpPr>
        <p:spPr>
          <a:xfrm>
            <a:off x="5289215" y="1143575"/>
            <a:ext cx="6451357" cy="46095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F884B1-5D0E-1C96-2330-8B4CCEC62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4042" y="1216648"/>
            <a:ext cx="6237122" cy="442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58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47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Prototypage : </a:t>
            </a:r>
            <a:r>
              <a:rPr lang="fr-FR" dirty="0" err="1">
                <a:solidFill>
                  <a:srgbClr val="164092"/>
                </a:solidFill>
              </a:rPr>
              <a:t>Figma</a:t>
            </a:r>
            <a:endParaRPr lang="fr-FR" dirty="0">
              <a:solidFill>
                <a:srgbClr val="16409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903212-1E93-5D53-271D-63EDEF0941F1}"/>
              </a:ext>
            </a:extLst>
          </p:cNvPr>
          <p:cNvSpPr txBox="1"/>
          <p:nvPr/>
        </p:nvSpPr>
        <p:spPr>
          <a:xfrm>
            <a:off x="451428" y="3117235"/>
            <a:ext cx="449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Définir tous les segments de l’application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AB745D-EEEF-862A-F951-8C2412D9EABA}"/>
              </a:ext>
            </a:extLst>
          </p:cNvPr>
          <p:cNvSpPr txBox="1"/>
          <p:nvPr/>
        </p:nvSpPr>
        <p:spPr>
          <a:xfrm>
            <a:off x="451428" y="265409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Créée les assets de tout le projet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30078C-CF54-D255-7B0E-3398A8289C91}"/>
              </a:ext>
            </a:extLst>
          </p:cNvPr>
          <p:cNvSpPr txBox="1"/>
          <p:nvPr/>
        </p:nvSpPr>
        <p:spPr>
          <a:xfrm>
            <a:off x="451428" y="2159853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Définir une direction artistique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13324F-790C-7862-04CC-68D050996948}"/>
              </a:ext>
            </a:extLst>
          </p:cNvPr>
          <p:cNvSpPr/>
          <p:nvPr/>
        </p:nvSpPr>
        <p:spPr>
          <a:xfrm>
            <a:off x="5289215" y="1143575"/>
            <a:ext cx="6451357" cy="46095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F884B1-5D0E-1C96-2330-8B4CCEC62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4042" y="1277377"/>
            <a:ext cx="6237122" cy="430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0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ixel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5D3BE340-F0CF-E3B9-D887-B10674ACB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094455" y="-3883282"/>
            <a:ext cx="15124255" cy="103809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A3CC4A5-33B1-D7E8-18E4-695211465601}"/>
              </a:ext>
            </a:extLst>
          </p:cNvPr>
          <p:cNvSpPr txBox="1"/>
          <p:nvPr/>
        </p:nvSpPr>
        <p:spPr>
          <a:xfrm>
            <a:off x="1320219" y="876299"/>
            <a:ext cx="3918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>
                <a:solidFill>
                  <a:srgbClr val="164092"/>
                </a:solidFill>
                <a:latin typeface="+mj-lt"/>
              </a:rPr>
              <a:t>Sommaire</a:t>
            </a:r>
          </a:p>
        </p:txBody>
      </p:sp>
      <p:pic>
        <p:nvPicPr>
          <p:cNvPr id="6" name="Image 5" descr="Une image contenant pixel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8C437D02-66C8-1992-97C5-19D68C478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7358" y="-2664081"/>
            <a:ext cx="15124255" cy="103809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80FC461-C923-E680-D38A-0DA2B00EDE8B}"/>
              </a:ext>
            </a:extLst>
          </p:cNvPr>
          <p:cNvSpPr txBox="1"/>
          <p:nvPr/>
        </p:nvSpPr>
        <p:spPr>
          <a:xfrm>
            <a:off x="1969982" y="2224440"/>
            <a:ext cx="349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E9AF43"/>
                </a:solidFill>
                <a:latin typeface="+mj-lt"/>
              </a:rPr>
              <a:t>01</a:t>
            </a:r>
            <a:r>
              <a:rPr lang="fr-FR" sz="2400" dirty="0">
                <a:solidFill>
                  <a:srgbClr val="164092"/>
                </a:solidFill>
              </a:rPr>
              <a:t> </a:t>
            </a:r>
            <a:r>
              <a:rPr lang="fr-FR" sz="2400" dirty="0">
                <a:solidFill>
                  <a:srgbClr val="050F23"/>
                </a:solidFill>
              </a:rPr>
              <a:t>Contextualisation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090780-1379-5DBD-CD94-D7DB1573F291}"/>
              </a:ext>
            </a:extLst>
          </p:cNvPr>
          <p:cNvSpPr txBox="1"/>
          <p:nvPr/>
        </p:nvSpPr>
        <p:spPr>
          <a:xfrm>
            <a:off x="1931882" y="2815339"/>
            <a:ext cx="349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164092"/>
                </a:solidFill>
                <a:latin typeface="+mj-lt"/>
              </a:rPr>
              <a:t>02</a:t>
            </a:r>
            <a:r>
              <a:rPr lang="fr-FR" sz="2400" dirty="0">
                <a:solidFill>
                  <a:srgbClr val="164092"/>
                </a:solidFill>
              </a:rPr>
              <a:t> </a:t>
            </a:r>
            <a:r>
              <a:rPr lang="fr-FR" sz="2400" dirty="0">
                <a:solidFill>
                  <a:srgbClr val="050F23"/>
                </a:solidFill>
              </a:rPr>
              <a:t>Analyse stratégique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1E8C587-0115-EE3B-B860-64E17A8783A3}"/>
              </a:ext>
            </a:extLst>
          </p:cNvPr>
          <p:cNvSpPr txBox="1"/>
          <p:nvPr/>
        </p:nvSpPr>
        <p:spPr>
          <a:xfrm>
            <a:off x="1931882" y="3424938"/>
            <a:ext cx="349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E9AF43"/>
                </a:solidFill>
                <a:latin typeface="+mj-lt"/>
              </a:rPr>
              <a:t>03</a:t>
            </a:r>
            <a:r>
              <a:rPr lang="fr-FR" sz="2400" dirty="0">
                <a:solidFill>
                  <a:srgbClr val="164092"/>
                </a:solidFill>
              </a:rPr>
              <a:t> </a:t>
            </a:r>
            <a:r>
              <a:rPr lang="fr-FR" sz="2400" dirty="0">
                <a:solidFill>
                  <a:srgbClr val="050F23"/>
                </a:solidFill>
              </a:rPr>
              <a:t>Gestion de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535127-7A76-FA7E-17AC-A45C7CF76219}"/>
              </a:ext>
            </a:extLst>
          </p:cNvPr>
          <p:cNvSpPr txBox="1"/>
          <p:nvPr/>
        </p:nvSpPr>
        <p:spPr>
          <a:xfrm>
            <a:off x="5840716" y="2167640"/>
            <a:ext cx="349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164092"/>
                </a:solidFill>
                <a:latin typeface="+mj-lt"/>
              </a:rPr>
              <a:t>04</a:t>
            </a:r>
            <a:r>
              <a:rPr lang="fr-FR" sz="2400" dirty="0">
                <a:solidFill>
                  <a:srgbClr val="164092"/>
                </a:solidFill>
              </a:rPr>
              <a:t> </a:t>
            </a:r>
            <a:r>
              <a:rPr lang="fr-FR" sz="2400" dirty="0">
                <a:solidFill>
                  <a:srgbClr val="050F23"/>
                </a:solidFill>
              </a:rPr>
              <a:t>Analyse technique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72B429-900E-358B-2ED1-DDFF66360F23}"/>
              </a:ext>
            </a:extLst>
          </p:cNvPr>
          <p:cNvSpPr txBox="1"/>
          <p:nvPr/>
        </p:nvSpPr>
        <p:spPr>
          <a:xfrm>
            <a:off x="5840716" y="2777239"/>
            <a:ext cx="349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E9AF43"/>
                </a:solidFill>
                <a:latin typeface="+mj-lt"/>
              </a:rPr>
              <a:t>05</a:t>
            </a:r>
            <a:r>
              <a:rPr lang="fr-FR" sz="2400" dirty="0">
                <a:solidFill>
                  <a:srgbClr val="164092"/>
                </a:solidFill>
              </a:rPr>
              <a:t> </a:t>
            </a:r>
            <a:r>
              <a:rPr lang="fr-FR" sz="2400" dirty="0">
                <a:solidFill>
                  <a:srgbClr val="050F23"/>
                </a:solidFill>
              </a:rPr>
              <a:t>Bilan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6B85E-3B1C-7C2D-E1C4-5EA6B06354DA}"/>
              </a:ext>
            </a:extLst>
          </p:cNvPr>
          <p:cNvSpPr txBox="1"/>
          <p:nvPr/>
        </p:nvSpPr>
        <p:spPr>
          <a:xfrm>
            <a:off x="1421449" y="5981701"/>
            <a:ext cx="458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/>
              <a:t>01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040004-FF59-BB5C-4370-CB9877D58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53460">
            <a:off x="4149239" y="1006025"/>
            <a:ext cx="3048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9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47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Prototypage : </a:t>
            </a:r>
            <a:r>
              <a:rPr lang="fr-FR" dirty="0" err="1">
                <a:solidFill>
                  <a:srgbClr val="164092"/>
                </a:solidFill>
              </a:rPr>
              <a:t>Figma</a:t>
            </a:r>
            <a:endParaRPr lang="fr-FR" dirty="0">
              <a:solidFill>
                <a:srgbClr val="16409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903212-1E93-5D53-271D-63EDEF0941F1}"/>
              </a:ext>
            </a:extLst>
          </p:cNvPr>
          <p:cNvSpPr txBox="1"/>
          <p:nvPr/>
        </p:nvSpPr>
        <p:spPr>
          <a:xfrm>
            <a:off x="451428" y="3117235"/>
            <a:ext cx="449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Définir tous les segments de l’application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AB745D-EEEF-862A-F951-8C2412D9EABA}"/>
              </a:ext>
            </a:extLst>
          </p:cNvPr>
          <p:cNvSpPr txBox="1"/>
          <p:nvPr/>
        </p:nvSpPr>
        <p:spPr>
          <a:xfrm>
            <a:off x="451428" y="265409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Créée les assets de tout le projet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30078C-CF54-D255-7B0E-3398A8289C91}"/>
              </a:ext>
            </a:extLst>
          </p:cNvPr>
          <p:cNvSpPr txBox="1"/>
          <p:nvPr/>
        </p:nvSpPr>
        <p:spPr>
          <a:xfrm>
            <a:off x="451428" y="2159853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Définir une direction artistique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13324F-790C-7862-04CC-68D050996948}"/>
              </a:ext>
            </a:extLst>
          </p:cNvPr>
          <p:cNvSpPr/>
          <p:nvPr/>
        </p:nvSpPr>
        <p:spPr>
          <a:xfrm>
            <a:off x="7430622" y="304800"/>
            <a:ext cx="3115089" cy="6248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546706C-8A90-A3F1-6CD1-21EE4C4E9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024" y="409575"/>
            <a:ext cx="2836188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33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47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Prototypage : </a:t>
            </a:r>
            <a:r>
              <a:rPr lang="fr-FR" dirty="0" err="1">
                <a:solidFill>
                  <a:srgbClr val="164092"/>
                </a:solidFill>
              </a:rPr>
              <a:t>Figma</a:t>
            </a:r>
            <a:endParaRPr lang="fr-FR" dirty="0">
              <a:solidFill>
                <a:srgbClr val="16409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903212-1E93-5D53-271D-63EDEF0941F1}"/>
              </a:ext>
            </a:extLst>
          </p:cNvPr>
          <p:cNvSpPr txBox="1"/>
          <p:nvPr/>
        </p:nvSpPr>
        <p:spPr>
          <a:xfrm>
            <a:off x="451428" y="3117235"/>
            <a:ext cx="449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Définir tous les segments de l’application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AB745D-EEEF-862A-F951-8C2412D9EABA}"/>
              </a:ext>
            </a:extLst>
          </p:cNvPr>
          <p:cNvSpPr txBox="1"/>
          <p:nvPr/>
        </p:nvSpPr>
        <p:spPr>
          <a:xfrm>
            <a:off x="451428" y="265409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Créée les assets de tout le projet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30078C-CF54-D255-7B0E-3398A8289C91}"/>
              </a:ext>
            </a:extLst>
          </p:cNvPr>
          <p:cNvSpPr txBox="1"/>
          <p:nvPr/>
        </p:nvSpPr>
        <p:spPr>
          <a:xfrm>
            <a:off x="451428" y="2159853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Définir une direction artistique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13324F-790C-7862-04CC-68D050996948}"/>
              </a:ext>
            </a:extLst>
          </p:cNvPr>
          <p:cNvSpPr/>
          <p:nvPr/>
        </p:nvSpPr>
        <p:spPr>
          <a:xfrm>
            <a:off x="7430622" y="304800"/>
            <a:ext cx="3115089" cy="6248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546706C-8A90-A3F1-6CD1-21EE4C4E9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9614" y="409575"/>
            <a:ext cx="2785008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42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33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21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Recherche de tag : notion de deck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2FD952D-71E7-123E-EB2F-01390FA5A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183320" y="-1306706"/>
            <a:ext cx="13565026" cy="9797338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89C03177-B133-0527-F3F7-54D9110F1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236249" y="-3375728"/>
            <a:ext cx="12514513" cy="9038605"/>
          </a:xfrm>
          <a:prstGeom prst="rect">
            <a:avLst/>
          </a:prstGeom>
        </p:spPr>
      </p:pic>
      <p:pic>
        <p:nvPicPr>
          <p:cNvPr id="13" name="untitled">
            <a:hlinkClick r:id="" action="ppaction://media"/>
            <a:extLst>
              <a:ext uri="{FF2B5EF4-FFF2-40B4-BE49-F238E27FC236}">
                <a16:creationId xmlns:a16="http://schemas.microsoft.com/office/drawing/2014/main" id="{CDC29F7A-354F-8FB8-0539-8D5547B11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6239" y="185968"/>
            <a:ext cx="3132119" cy="6437086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656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0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33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21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Recherche de tag : notion de deck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2FD952D-71E7-123E-EB2F-01390FA5A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183320" y="-1306706"/>
            <a:ext cx="13565026" cy="9797338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89C03177-B133-0527-F3F7-54D9110F1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236249" y="-3375728"/>
            <a:ext cx="12514513" cy="9038605"/>
          </a:xfrm>
          <a:prstGeom prst="rect">
            <a:avLst/>
          </a:prstGeom>
        </p:spPr>
      </p:pic>
      <p:pic>
        <p:nvPicPr>
          <p:cNvPr id="2" name="tags">
            <a:hlinkClick r:id="" action="ppaction://media"/>
            <a:extLst>
              <a:ext uri="{FF2B5EF4-FFF2-40B4-BE49-F238E27FC236}">
                <a16:creationId xmlns:a16="http://schemas.microsoft.com/office/drawing/2014/main" id="{1AC02EF2-F2B8-2C41-AF37-9AEFEC180C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6239" y="246743"/>
            <a:ext cx="3148448" cy="6470645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8076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33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21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Recherche de tag : notion de deck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1207374-A789-0E9A-456E-47EA4BA0674F}"/>
              </a:ext>
            </a:extLst>
          </p:cNvPr>
          <p:cNvGrpSpPr/>
          <p:nvPr/>
        </p:nvGrpSpPr>
        <p:grpSpPr>
          <a:xfrm>
            <a:off x="3067164" y="1420574"/>
            <a:ext cx="7472883" cy="4502483"/>
            <a:chOff x="2602930" y="2122450"/>
            <a:chExt cx="7472883" cy="45024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ED3D14-2D13-A38E-52BE-52A66AA23832}"/>
                </a:ext>
              </a:extLst>
            </p:cNvPr>
            <p:cNvSpPr/>
            <p:nvPr/>
          </p:nvSpPr>
          <p:spPr>
            <a:xfrm>
              <a:off x="2602930" y="2122450"/>
              <a:ext cx="7472883" cy="450248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 descr="Une image contenant texte, capture d’écran, logiciel, Logiciel multimédia&#10;&#10;Description générée automatiquement">
              <a:extLst>
                <a:ext uri="{FF2B5EF4-FFF2-40B4-BE49-F238E27FC236}">
                  <a16:creationId xmlns:a16="http://schemas.microsoft.com/office/drawing/2014/main" id="{DC8C616B-F4E6-76AE-0475-DC62E4451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6532" y="2279503"/>
              <a:ext cx="7125677" cy="4188375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347F4DD-A461-7BE8-B2E2-574552B0F19A}"/>
              </a:ext>
            </a:extLst>
          </p:cNvPr>
          <p:cNvSpPr txBox="1"/>
          <p:nvPr/>
        </p:nvSpPr>
        <p:spPr>
          <a:xfrm>
            <a:off x="660781" y="258354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>
                <a:solidFill>
                  <a:srgbClr val="050F23"/>
                </a:solidFill>
              </a:rPr>
              <a:t>Wildcard</a:t>
            </a:r>
            <a:r>
              <a:rPr lang="fr-FR" b="1" i="1" dirty="0">
                <a:solidFill>
                  <a:srgbClr val="050F23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646697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A3CC4A5-33B1-D7E8-18E4-695211465601}"/>
              </a:ext>
            </a:extLst>
          </p:cNvPr>
          <p:cNvSpPr txBox="1"/>
          <p:nvPr/>
        </p:nvSpPr>
        <p:spPr>
          <a:xfrm>
            <a:off x="4615007" y="3273253"/>
            <a:ext cx="17187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>
                <a:solidFill>
                  <a:srgbClr val="164092"/>
                </a:solidFill>
                <a:latin typeface="+mj-lt"/>
              </a:rPr>
              <a:t>Bilan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6B85E-3B1C-7C2D-E1C4-5EA6B06354DA}"/>
              </a:ext>
            </a:extLst>
          </p:cNvPr>
          <p:cNvSpPr txBox="1"/>
          <p:nvPr/>
        </p:nvSpPr>
        <p:spPr>
          <a:xfrm>
            <a:off x="1421449" y="5981701"/>
            <a:ext cx="458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/>
              <a:t>01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040004-FF59-BB5C-4370-CB9877D58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001544">
            <a:off x="652330" y="1825061"/>
            <a:ext cx="304800" cy="28575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B811CC4E-A864-C528-463D-593D80044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267310" y="-2858212"/>
            <a:ext cx="14590862" cy="1053824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A8AB704-5FC2-12E5-C5B5-F55D3FE73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601519" y="169583"/>
            <a:ext cx="14590862" cy="10538248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F32B10D6-8FC5-B134-CE2D-D26B5C99F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238774">
            <a:off x="8144845" y="3325145"/>
            <a:ext cx="304800" cy="28575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32F699F0-F51C-69A4-0437-595653BB0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760946" y="504260"/>
            <a:ext cx="304800" cy="28575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58EFA8C2-CABE-5B5E-11D5-47BD30398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80789">
            <a:off x="1873507" y="4185609"/>
            <a:ext cx="304800" cy="28575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35BC393F-FBCF-EF18-9BBC-C184622D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657055">
            <a:off x="5322005" y="1411512"/>
            <a:ext cx="304800" cy="28575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FFCD5582-7EE0-C930-E3C0-1B238408E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288201">
            <a:off x="9720534" y="6538932"/>
            <a:ext cx="304800" cy="28575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AF558EC6-8AC9-548B-9F9D-28E17C676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22435">
            <a:off x="4096429" y="5880995"/>
            <a:ext cx="3048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9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A3CC4A5-33B1-D7E8-18E4-695211465601}"/>
              </a:ext>
            </a:extLst>
          </p:cNvPr>
          <p:cNvSpPr txBox="1"/>
          <p:nvPr/>
        </p:nvSpPr>
        <p:spPr>
          <a:xfrm>
            <a:off x="4616052" y="3155936"/>
            <a:ext cx="62040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>
                <a:solidFill>
                  <a:srgbClr val="164092"/>
                </a:solidFill>
                <a:latin typeface="+mj-lt"/>
              </a:rPr>
              <a:t>Merci à tous pour votre écoute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6B85E-3B1C-7C2D-E1C4-5EA6B06354DA}"/>
              </a:ext>
            </a:extLst>
          </p:cNvPr>
          <p:cNvSpPr txBox="1"/>
          <p:nvPr/>
        </p:nvSpPr>
        <p:spPr>
          <a:xfrm>
            <a:off x="1421449" y="5981701"/>
            <a:ext cx="458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/>
              <a:t>01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040004-FF59-BB5C-4370-CB9877D58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001544">
            <a:off x="652330" y="1825061"/>
            <a:ext cx="304800" cy="28575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B811CC4E-A864-C528-463D-593D800445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-4267310" y="-2858212"/>
            <a:ext cx="14590862" cy="1053824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A8AB704-5FC2-12E5-C5B5-F55D3FE730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601519" y="169583"/>
            <a:ext cx="14590862" cy="10538248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F32B10D6-8FC5-B134-CE2D-D26B5C99F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238774">
            <a:off x="10007083" y="3775613"/>
            <a:ext cx="304800" cy="28575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32F699F0-F51C-69A4-0437-595653BB0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281031">
            <a:off x="3849583" y="142310"/>
            <a:ext cx="304800" cy="28575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58EFA8C2-CABE-5B5E-11D5-47BD30398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80789">
            <a:off x="1873507" y="4185609"/>
            <a:ext cx="304800" cy="28575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35BC393F-FBCF-EF18-9BBC-C184622D7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57055">
            <a:off x="5322005" y="1411512"/>
            <a:ext cx="304800" cy="28575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FFCD5582-7EE0-C930-E3C0-1B238408E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288201">
            <a:off x="9720534" y="6538932"/>
            <a:ext cx="304800" cy="28575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AF558EC6-8AC9-548B-9F9D-28E17C676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022435">
            <a:off x="4096429" y="5880995"/>
            <a:ext cx="304800" cy="285750"/>
          </a:xfrm>
          <a:prstGeom prst="rect">
            <a:avLst/>
          </a:prstGeom>
        </p:spPr>
      </p:pic>
      <p:pic>
        <p:nvPicPr>
          <p:cNvPr id="10" name="Screen_Recording_20240620_124102_Expo Go - Copie">
            <a:hlinkClick r:id="" action="ppaction://media"/>
            <a:extLst>
              <a:ext uri="{FF2B5EF4-FFF2-40B4-BE49-F238E27FC236}">
                <a16:creationId xmlns:a16="http://schemas.microsoft.com/office/drawing/2014/main" id="{72540F68-7319-086A-C2DF-A3885F811B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5585" y="192534"/>
            <a:ext cx="2903829" cy="6472931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300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2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860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22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06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Sources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1FC4AF8-D630-BBBB-C5C9-B7889BC8B762}"/>
              </a:ext>
            </a:extLst>
          </p:cNvPr>
          <p:cNvSpPr txBox="1"/>
          <p:nvPr/>
        </p:nvSpPr>
        <p:spPr>
          <a:xfrm>
            <a:off x="713679" y="1205121"/>
            <a:ext cx="71097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5"/>
              </a:rPr>
              <a:t>https://en.wikipedia.org/wiki/Spacing_effect</a:t>
            </a:r>
            <a:endParaRPr lang="fr-F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r-FR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https://en.wikipedia.org/wiki/Spaced_repetition</a:t>
            </a:r>
            <a:endParaRPr lang="fr-FR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fr-FR" u="sng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r>
              <a:rPr lang="fr-FR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https://en.wikipedia.org/wiki/Evidence-based_education</a:t>
            </a:r>
            <a:endParaRPr lang="fr-FR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fr-FR" u="sng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https://fr.wikipedia.org/wiki/Carte_m%C3%A9moire_(apprentissage)</a:t>
            </a:r>
            <a:endParaRPr lang="fr-FR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fr-FR" dirty="0"/>
            </a:br>
            <a:r>
              <a:rPr lang="fr-FR" sz="1800" b="0" i="0" u="none" strike="noStrike" dirty="0">
                <a:solidFill>
                  <a:srgbClr val="050F23"/>
                </a:solidFill>
                <a:effectLst/>
                <a:latin typeface="Arial" panose="020B0604020202020204" pitchFamily="34" charset="0"/>
              </a:rPr>
              <a:t>https://en.wikipedia.org/wiki/Leitner_system</a:t>
            </a:r>
            <a:endParaRPr lang="fr-FR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fr-FR" dirty="0"/>
            </a:br>
            <a:r>
              <a:rPr lang="fr-FR" sz="1800" b="0" i="0" u="none" strike="noStrike" dirty="0">
                <a:solidFill>
                  <a:srgbClr val="050F23"/>
                </a:solidFill>
                <a:effectLst/>
                <a:latin typeface="Arial" panose="020B0604020202020204" pitchFamily="34" charset="0"/>
              </a:rPr>
              <a:t>https://en.wikipedia.org/wiki/List_of_flashcard_software</a:t>
            </a:r>
            <a:endParaRPr lang="fr-FR" dirty="0">
              <a:effectLst/>
            </a:endParaRPr>
          </a:p>
          <a:p>
            <a:endParaRPr lang="fr-FR" dirty="0">
              <a:effectLst/>
            </a:endParaRPr>
          </a:p>
          <a:p>
            <a:endParaRPr lang="fr-FR" dirty="0">
              <a:effectLst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9924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25ABE5D-0130-798F-31FE-43B954FF1837}"/>
              </a:ext>
            </a:extLst>
          </p:cNvPr>
          <p:cNvSpPr/>
          <p:nvPr/>
        </p:nvSpPr>
        <p:spPr>
          <a:xfrm>
            <a:off x="6586715" y="1347319"/>
            <a:ext cx="2258915" cy="4381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1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426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05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Difficultés rencontré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Recherche de tag : notion de deck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2309710-CB32-E30E-1F6F-791123CFD272}"/>
              </a:ext>
            </a:extLst>
          </p:cNvPr>
          <p:cNvGrpSpPr/>
          <p:nvPr/>
        </p:nvGrpSpPr>
        <p:grpSpPr>
          <a:xfrm>
            <a:off x="2544287" y="3275298"/>
            <a:ext cx="471166" cy="438185"/>
            <a:chOff x="227649" y="1636642"/>
            <a:chExt cx="471166" cy="438185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6144D54C-69F3-FF87-4A2F-BBDDB3F7B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8699016-ADA4-D67C-8848-CC777A010664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1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329BFFF-8A93-FF42-78D9-507266CECEF7}"/>
              </a:ext>
            </a:extLst>
          </p:cNvPr>
          <p:cNvGrpSpPr/>
          <p:nvPr/>
        </p:nvGrpSpPr>
        <p:grpSpPr>
          <a:xfrm>
            <a:off x="2411879" y="4326658"/>
            <a:ext cx="471166" cy="438185"/>
            <a:chOff x="227649" y="2222802"/>
            <a:chExt cx="471166" cy="438185"/>
          </a:xfrm>
        </p:grpSpPr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87687AEA-BB64-7408-BB6D-4CFBDAC34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7649" y="2222802"/>
              <a:ext cx="471166" cy="438185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E26DE89-070A-F9E8-BED0-FF17DEB16514}"/>
                </a:ext>
              </a:extLst>
            </p:cNvPr>
            <p:cNvSpPr txBox="1"/>
            <p:nvPr/>
          </p:nvSpPr>
          <p:spPr>
            <a:xfrm>
              <a:off x="305977" y="2268078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3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E1D1AD4A-0F07-5DD7-BC16-99FB0978A98E}"/>
              </a:ext>
            </a:extLst>
          </p:cNvPr>
          <p:cNvGrpSpPr/>
          <p:nvPr/>
        </p:nvGrpSpPr>
        <p:grpSpPr>
          <a:xfrm>
            <a:off x="6738105" y="1813040"/>
            <a:ext cx="471166" cy="438185"/>
            <a:chOff x="227649" y="1636642"/>
            <a:chExt cx="471166" cy="438185"/>
          </a:xfrm>
        </p:grpSpPr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592EE4C-DDFE-BBA5-B3BC-BE55FD8ED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F2F34AB-E5E5-EAF9-666E-9A18C82763D5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1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3903D86A-1863-B471-4BE7-B71342F009CB}"/>
              </a:ext>
            </a:extLst>
          </p:cNvPr>
          <p:cNvGrpSpPr/>
          <p:nvPr/>
        </p:nvGrpSpPr>
        <p:grpSpPr>
          <a:xfrm>
            <a:off x="7221183" y="1810401"/>
            <a:ext cx="471166" cy="438185"/>
            <a:chOff x="227649" y="1636642"/>
            <a:chExt cx="471166" cy="438185"/>
          </a:xfrm>
        </p:grpSpPr>
        <p:pic>
          <p:nvPicPr>
            <p:cNvPr id="48" name="Graphique 47">
              <a:extLst>
                <a:ext uri="{FF2B5EF4-FFF2-40B4-BE49-F238E27FC236}">
                  <a16:creationId xmlns:a16="http://schemas.microsoft.com/office/drawing/2014/main" id="{01AF5C13-E9D3-2EBD-6415-53887E644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48C09C44-4E8D-D342-8C1E-F807218B3153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2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D03B1D4A-369A-B2D8-2B8F-99FA6A520117}"/>
              </a:ext>
            </a:extLst>
          </p:cNvPr>
          <p:cNvGrpSpPr/>
          <p:nvPr/>
        </p:nvGrpSpPr>
        <p:grpSpPr>
          <a:xfrm>
            <a:off x="7716173" y="1821250"/>
            <a:ext cx="471166" cy="438185"/>
            <a:chOff x="227649" y="1636642"/>
            <a:chExt cx="471166" cy="438185"/>
          </a:xfrm>
        </p:grpSpPr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3A06187A-8596-84C0-7714-6D0A2C465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25DD4357-3490-2B8B-6F2C-F773A3A44097}"/>
                </a:ext>
              </a:extLst>
            </p:cNvPr>
            <p:cNvSpPr txBox="1"/>
            <p:nvPr/>
          </p:nvSpPr>
          <p:spPr>
            <a:xfrm>
              <a:off x="304220" y="1686436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3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C600C959-32F9-3940-4E1B-3C4B4FA441FD}"/>
              </a:ext>
            </a:extLst>
          </p:cNvPr>
          <p:cNvGrpSpPr/>
          <p:nvPr/>
        </p:nvGrpSpPr>
        <p:grpSpPr>
          <a:xfrm>
            <a:off x="8211163" y="1821250"/>
            <a:ext cx="471166" cy="438185"/>
            <a:chOff x="227649" y="1636642"/>
            <a:chExt cx="471166" cy="438185"/>
          </a:xfrm>
        </p:grpSpPr>
        <p:pic>
          <p:nvPicPr>
            <p:cNvPr id="54" name="Graphique 53">
              <a:extLst>
                <a:ext uri="{FF2B5EF4-FFF2-40B4-BE49-F238E27FC236}">
                  <a16:creationId xmlns:a16="http://schemas.microsoft.com/office/drawing/2014/main" id="{95EAB3AB-3DD0-28E2-0E33-12194DD1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DEA039E-2052-45CB-51DB-027164D2E513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27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860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22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202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05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Bilan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945EE3-72D7-907E-7D11-F42632194008}"/>
              </a:ext>
            </a:extLst>
          </p:cNvPr>
          <p:cNvSpPr txBox="1"/>
          <p:nvPr/>
        </p:nvSpPr>
        <p:spPr>
          <a:xfrm>
            <a:off x="1130795" y="2145724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Passage du prototype à l’application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C1F062-F3A8-4317-2C16-CB7636669F55}"/>
              </a:ext>
            </a:extLst>
          </p:cNvPr>
          <p:cNvSpPr txBox="1"/>
          <p:nvPr/>
        </p:nvSpPr>
        <p:spPr>
          <a:xfrm>
            <a:off x="6696387" y="299545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Création d’animation</a:t>
            </a:r>
          </a:p>
        </p:txBody>
      </p:sp>
    </p:spTree>
    <p:extLst>
      <p:ext uri="{BB962C8B-B14F-4D97-AF65-F5344CB8AC3E}">
        <p14:creationId xmlns:p14="http://schemas.microsoft.com/office/powerpoint/2010/main" val="288222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A3CC4A5-33B1-D7E8-18E4-695211465601}"/>
              </a:ext>
            </a:extLst>
          </p:cNvPr>
          <p:cNvSpPr txBox="1"/>
          <p:nvPr/>
        </p:nvSpPr>
        <p:spPr>
          <a:xfrm>
            <a:off x="3119898" y="3399815"/>
            <a:ext cx="56213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>
                <a:solidFill>
                  <a:srgbClr val="164092"/>
                </a:solidFill>
                <a:latin typeface="+mj-lt"/>
              </a:rPr>
              <a:t>Contextualisation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6B85E-3B1C-7C2D-E1C4-5EA6B06354DA}"/>
              </a:ext>
            </a:extLst>
          </p:cNvPr>
          <p:cNvSpPr txBox="1"/>
          <p:nvPr/>
        </p:nvSpPr>
        <p:spPr>
          <a:xfrm>
            <a:off x="1421449" y="5981701"/>
            <a:ext cx="458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/>
              <a:t>01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040004-FF59-BB5C-4370-CB9877D58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653460">
            <a:off x="7739379" y="3457790"/>
            <a:ext cx="304800" cy="28575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B811CC4E-A864-C528-463D-593D80044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267310" y="-2858212"/>
            <a:ext cx="14590862" cy="1053824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A8AB704-5FC2-12E5-C5B5-F55D3FE73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601519" y="169583"/>
            <a:ext cx="14590862" cy="105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2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20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Conception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CEE2CF-1514-42B3-7825-3CB29BD54C5B}"/>
              </a:ext>
            </a:extLst>
          </p:cNvPr>
          <p:cNvSpPr txBox="1"/>
          <p:nvPr/>
        </p:nvSpPr>
        <p:spPr>
          <a:xfrm>
            <a:off x="5867400" y="127912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Schéma MCD &gt; 2 documents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E48BDE4-BFDD-A8C0-5A4C-44D5828F31FE}"/>
              </a:ext>
            </a:extLst>
          </p:cNvPr>
          <p:cNvGrpSpPr/>
          <p:nvPr/>
        </p:nvGrpSpPr>
        <p:grpSpPr>
          <a:xfrm>
            <a:off x="5751285" y="1597251"/>
            <a:ext cx="6086475" cy="3895725"/>
            <a:chOff x="2714625" y="1628775"/>
            <a:chExt cx="6086475" cy="38957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854063C-16A4-6776-CDD3-E4AE266F7FA2}"/>
                </a:ext>
              </a:extLst>
            </p:cNvPr>
            <p:cNvSpPr/>
            <p:nvPr/>
          </p:nvSpPr>
          <p:spPr>
            <a:xfrm>
              <a:off x="2714625" y="1628775"/>
              <a:ext cx="6086475" cy="389572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EC9AB619-0D81-B135-6733-924E13613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787" y="1742281"/>
              <a:ext cx="5734050" cy="366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C0C07C7-62A6-1D52-F314-6F541A7AC325}"/>
              </a:ext>
            </a:extLst>
          </p:cNvPr>
          <p:cNvSpPr txBox="1"/>
          <p:nvPr/>
        </p:nvSpPr>
        <p:spPr>
          <a:xfrm>
            <a:off x="1149255" y="255763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050F23"/>
                </a:solidFill>
              </a:rPr>
              <a:t>Flashcard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C708A3C-89C1-EDE3-F4AF-3DA177A929D2}"/>
              </a:ext>
            </a:extLst>
          </p:cNvPr>
          <p:cNvSpPr txBox="1"/>
          <p:nvPr/>
        </p:nvSpPr>
        <p:spPr>
          <a:xfrm>
            <a:off x="1865367" y="3819693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050F23"/>
                </a:solidFill>
              </a:rPr>
              <a:t>Utilisateur</a:t>
            </a:r>
          </a:p>
        </p:txBody>
      </p:sp>
    </p:spTree>
    <p:extLst>
      <p:ext uri="{BB962C8B-B14F-4D97-AF65-F5344CB8AC3E}">
        <p14:creationId xmlns:p14="http://schemas.microsoft.com/office/powerpoint/2010/main" val="2389480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940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23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2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05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Future </a:t>
            </a:r>
            <a:r>
              <a:rPr lang="fr-FR" dirty="0" err="1">
                <a:solidFill>
                  <a:srgbClr val="164092"/>
                </a:solidFill>
              </a:rPr>
              <a:t>feature</a:t>
            </a:r>
            <a:endParaRPr lang="fr-FR" dirty="0">
              <a:solidFill>
                <a:srgbClr val="16409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58773DB-FFA5-0696-278D-89D91A7FB812}"/>
              </a:ext>
            </a:extLst>
          </p:cNvPr>
          <p:cNvSpPr txBox="1"/>
          <p:nvPr/>
        </p:nvSpPr>
        <p:spPr>
          <a:xfrm>
            <a:off x="1748939" y="190137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Deck payant</a:t>
            </a:r>
          </a:p>
        </p:txBody>
      </p:sp>
    </p:spTree>
    <p:extLst>
      <p:ext uri="{BB962C8B-B14F-4D97-AF65-F5344CB8AC3E}">
        <p14:creationId xmlns:p14="http://schemas.microsoft.com/office/powerpoint/2010/main" val="385572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41687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01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Contextualisation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Histoire des sciences : la mémoire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92EC2E-3905-92F4-BE10-AAB03F824907}"/>
              </a:ext>
            </a:extLst>
          </p:cNvPr>
          <p:cNvSpPr txBox="1"/>
          <p:nvPr/>
        </p:nvSpPr>
        <p:spPr>
          <a:xfrm>
            <a:off x="1984014" y="2792055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50F23"/>
                </a:solidFill>
              </a:rPr>
              <a:t>Spacing</a:t>
            </a:r>
            <a:r>
              <a:rPr lang="fr-FR" dirty="0">
                <a:solidFill>
                  <a:srgbClr val="050F23"/>
                </a:solidFill>
              </a:rPr>
              <a:t> </a:t>
            </a:r>
            <a:r>
              <a:rPr lang="fr-FR" dirty="0" err="1">
                <a:solidFill>
                  <a:srgbClr val="050F23"/>
                </a:solidFill>
              </a:rPr>
              <a:t>Effect</a:t>
            </a:r>
            <a:r>
              <a:rPr lang="fr-FR" dirty="0">
                <a:solidFill>
                  <a:srgbClr val="050F23"/>
                </a:solidFill>
              </a:rPr>
              <a:t>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74208C-FC12-11D2-789C-80B779991FBE}"/>
              </a:ext>
            </a:extLst>
          </p:cNvPr>
          <p:cNvSpPr txBox="1"/>
          <p:nvPr/>
        </p:nvSpPr>
        <p:spPr>
          <a:xfrm>
            <a:off x="609600" y="3819693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50F23"/>
                </a:solidFill>
              </a:rPr>
              <a:t>Spaced</a:t>
            </a:r>
            <a:r>
              <a:rPr lang="fr-FR" dirty="0">
                <a:solidFill>
                  <a:srgbClr val="050F23"/>
                </a:solidFill>
              </a:rPr>
              <a:t> </a:t>
            </a:r>
            <a:r>
              <a:rPr lang="fr-FR" dirty="0" err="1">
                <a:solidFill>
                  <a:srgbClr val="050F23"/>
                </a:solidFill>
              </a:rPr>
              <a:t>repetition</a:t>
            </a:r>
            <a:r>
              <a:rPr lang="fr-FR" dirty="0">
                <a:solidFill>
                  <a:srgbClr val="050F23"/>
                </a:solidFill>
              </a:rPr>
              <a:t> !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67387A9-1F7F-32DE-CE50-F4190A463869}"/>
              </a:ext>
            </a:extLst>
          </p:cNvPr>
          <p:cNvGrpSpPr/>
          <p:nvPr/>
        </p:nvGrpSpPr>
        <p:grpSpPr>
          <a:xfrm>
            <a:off x="4534285" y="1717333"/>
            <a:ext cx="7918450" cy="3985500"/>
            <a:chOff x="4534285" y="1717333"/>
            <a:chExt cx="7918450" cy="3985500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B88D139-97B1-56ED-FC9A-531A9C543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268" y="1717333"/>
              <a:ext cx="7306486" cy="3346677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C749D76-8220-9585-D1BF-606987748EB2}"/>
                </a:ext>
              </a:extLst>
            </p:cNvPr>
            <p:cNvSpPr txBox="1"/>
            <p:nvPr/>
          </p:nvSpPr>
          <p:spPr>
            <a:xfrm>
              <a:off x="4534285" y="5179613"/>
              <a:ext cx="79184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rgbClr val="050F23"/>
                  </a:solidFill>
                </a:rPr>
                <a:t>1885, </a:t>
              </a:r>
              <a:r>
                <a:rPr lang="fr-FR" sz="1400" dirty="0">
                  <a:solidFill>
                    <a:srgbClr val="050F23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Hermann Ebbinghaus</a:t>
              </a:r>
              <a:r>
                <a:rPr lang="fr-FR" sz="1400" dirty="0">
                  <a:solidFill>
                    <a:srgbClr val="050F23"/>
                  </a:solidFill>
                </a:rPr>
                <a:t>,</a:t>
              </a:r>
              <a:r>
                <a:rPr lang="de-DE" sz="1400" dirty="0">
                  <a:solidFill>
                    <a:srgbClr val="050F23"/>
                  </a:solidFill>
                </a:rPr>
                <a:t> </a:t>
              </a:r>
              <a:r>
                <a:rPr lang="de-DE" sz="1400" i="1" dirty="0">
                  <a:solidFill>
                    <a:srgbClr val="050F23"/>
                  </a:solidFill>
                </a:rPr>
                <a:t>Über das Gedächtnis. Untersuchungen zur experimentellen Psychologie</a:t>
              </a:r>
              <a:endParaRPr lang="fr-FR" sz="1400" dirty="0">
                <a:solidFill>
                  <a:srgbClr val="050F23"/>
                </a:solidFill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8A4B516-C0E8-3347-8B39-3CFA4DF0F5AF}"/>
              </a:ext>
            </a:extLst>
          </p:cNvPr>
          <p:cNvSpPr txBox="1"/>
          <p:nvPr/>
        </p:nvSpPr>
        <p:spPr>
          <a:xfrm>
            <a:off x="563329" y="2112302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Courbe de l’oubli ?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5836980-0877-46A3-09F3-50EAC499A696}"/>
              </a:ext>
            </a:extLst>
          </p:cNvPr>
          <p:cNvGrpSpPr/>
          <p:nvPr/>
        </p:nvGrpSpPr>
        <p:grpSpPr>
          <a:xfrm>
            <a:off x="8481202" y="325209"/>
            <a:ext cx="1712293" cy="449034"/>
            <a:chOff x="8534996" y="236508"/>
            <a:chExt cx="1712293" cy="449034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B969121-3C74-397E-A69F-6ABD54A88B92}"/>
                </a:ext>
              </a:extLst>
            </p:cNvPr>
            <p:cNvGrpSpPr/>
            <p:nvPr/>
          </p:nvGrpSpPr>
          <p:grpSpPr>
            <a:xfrm>
              <a:off x="8534996" y="247357"/>
              <a:ext cx="471166" cy="438185"/>
              <a:chOff x="227649" y="1636642"/>
              <a:chExt cx="471166" cy="438185"/>
            </a:xfrm>
          </p:grpSpPr>
          <p:pic>
            <p:nvPicPr>
              <p:cNvPr id="25" name="Graphique 24">
                <a:extLst>
                  <a:ext uri="{FF2B5EF4-FFF2-40B4-BE49-F238E27FC236}">
                    <a16:creationId xmlns:a16="http://schemas.microsoft.com/office/drawing/2014/main" id="{EF4B205F-282C-9302-E565-D8B46DD6E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7649" y="1636642"/>
                <a:ext cx="471166" cy="438185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03CA456-9271-D2E7-F66E-C820DFBFD33E}"/>
                  </a:ext>
                </a:extLst>
              </p:cNvPr>
              <p:cNvSpPr txBox="1"/>
              <p:nvPr/>
            </p:nvSpPr>
            <p:spPr>
              <a:xfrm>
                <a:off x="330824" y="1681918"/>
                <a:ext cx="264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050F23"/>
                    </a:solidFill>
                  </a:rPr>
                  <a:t>1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7CA37C43-3EC6-EEC3-E4B5-4C31017D53A8}"/>
                </a:ext>
              </a:extLst>
            </p:cNvPr>
            <p:cNvGrpSpPr/>
            <p:nvPr/>
          </p:nvGrpSpPr>
          <p:grpSpPr>
            <a:xfrm>
              <a:off x="9018074" y="239407"/>
              <a:ext cx="471166" cy="438185"/>
              <a:chOff x="227649" y="2222802"/>
              <a:chExt cx="471166" cy="438185"/>
            </a:xfrm>
          </p:grpSpPr>
          <p:pic>
            <p:nvPicPr>
              <p:cNvPr id="28" name="Graphique 27">
                <a:extLst>
                  <a:ext uri="{FF2B5EF4-FFF2-40B4-BE49-F238E27FC236}">
                    <a16:creationId xmlns:a16="http://schemas.microsoft.com/office/drawing/2014/main" id="{1D5F8AA4-97B8-3FE5-E2D4-2ED26000E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7649" y="2222802"/>
                <a:ext cx="471166" cy="438185"/>
              </a:xfrm>
              <a:prstGeom prst="rect">
                <a:avLst/>
              </a:prstGeom>
            </p:spPr>
          </p:pic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F74227C-F7CC-F97C-3CCB-F2992D181ECB}"/>
                  </a:ext>
                </a:extLst>
              </p:cNvPr>
              <p:cNvSpPr txBox="1"/>
              <p:nvPr/>
            </p:nvSpPr>
            <p:spPr>
              <a:xfrm>
                <a:off x="305977" y="2268078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2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C5391BC-B74C-F674-4C1D-F75400E35522}"/>
                </a:ext>
              </a:extLst>
            </p:cNvPr>
            <p:cNvGrpSpPr/>
            <p:nvPr/>
          </p:nvGrpSpPr>
          <p:grpSpPr>
            <a:xfrm>
              <a:off x="9501152" y="236508"/>
              <a:ext cx="471166" cy="438185"/>
              <a:chOff x="227649" y="2222802"/>
              <a:chExt cx="471166" cy="438185"/>
            </a:xfrm>
          </p:grpSpPr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85A01A85-7C2F-C5EF-A36D-8B930E49D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7649" y="2222802"/>
                <a:ext cx="471166" cy="438185"/>
              </a:xfrm>
              <a:prstGeom prst="rect">
                <a:avLst/>
              </a:prstGeom>
            </p:spPr>
          </p:pic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55992EBD-AEC5-B1D8-CDD8-E06A6A34348E}"/>
                  </a:ext>
                </a:extLst>
              </p:cNvPr>
              <p:cNvSpPr txBox="1"/>
              <p:nvPr/>
            </p:nvSpPr>
            <p:spPr>
              <a:xfrm>
                <a:off x="305977" y="2268078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3</a:t>
                </a:r>
              </a:p>
            </p:txBody>
          </p:sp>
        </p:grp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7182AAD0-226F-F866-C46D-62A6B1A21F6D}"/>
                </a:ext>
              </a:extLst>
            </p:cNvPr>
            <p:cNvSpPr txBox="1"/>
            <p:nvPr/>
          </p:nvSpPr>
          <p:spPr>
            <a:xfrm>
              <a:off x="10062558" y="265605"/>
              <a:ext cx="18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50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01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Contextualisation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Histoire des sciences : méthode d’apprentissage</a:t>
            </a:r>
          </a:p>
        </p:txBody>
      </p:sp>
      <p:pic>
        <p:nvPicPr>
          <p:cNvPr id="2050" name="Picture 2" descr="Représentation de la combinaison du système de Leitner appliqué à la courbe de l'oubli">
            <a:extLst>
              <a:ext uri="{FF2B5EF4-FFF2-40B4-BE49-F238E27FC236}">
                <a16:creationId xmlns:a16="http://schemas.microsoft.com/office/drawing/2014/main" id="{042FDF35-2C06-B921-6D36-76D32B91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60" y="1755661"/>
            <a:ext cx="6154808" cy="33466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F616C84-E2A3-36AB-AF55-3C383140FB20}"/>
              </a:ext>
            </a:extLst>
          </p:cNvPr>
          <p:cNvSpPr txBox="1"/>
          <p:nvPr/>
        </p:nvSpPr>
        <p:spPr>
          <a:xfrm>
            <a:off x="6973494" y="5232400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1970 Sebastian </a:t>
            </a:r>
            <a:r>
              <a:rPr lang="fr-FR" dirty="0" err="1">
                <a:solidFill>
                  <a:srgbClr val="050F23"/>
                </a:solidFill>
              </a:rPr>
              <a:t>Leitner</a:t>
            </a:r>
            <a:r>
              <a:rPr lang="fr-FR" dirty="0">
                <a:solidFill>
                  <a:srgbClr val="050F23"/>
                </a:solidFill>
              </a:rPr>
              <a:t> -</a:t>
            </a:r>
            <a:r>
              <a:rPr lang="fr-FR" dirty="0"/>
              <a:t>  </a:t>
            </a:r>
            <a:r>
              <a:rPr lang="fr-FR" dirty="0">
                <a:solidFill>
                  <a:srgbClr val="050F23"/>
                </a:solidFill>
              </a:rPr>
              <a:t>System de </a:t>
            </a:r>
            <a:r>
              <a:rPr lang="fr-FR" dirty="0" err="1">
                <a:solidFill>
                  <a:srgbClr val="050F23"/>
                </a:solidFill>
              </a:rPr>
              <a:t>Leitner</a:t>
            </a:r>
            <a:endParaRPr lang="fr-FR" dirty="0">
              <a:solidFill>
                <a:srgbClr val="050F23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FE707A-8FE2-AD51-F7AA-33F730BA7C22}"/>
              </a:ext>
            </a:extLst>
          </p:cNvPr>
          <p:cNvSpPr txBox="1"/>
          <p:nvPr/>
        </p:nvSpPr>
        <p:spPr>
          <a:xfrm>
            <a:off x="734519" y="25654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Flashcards !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611561F-9918-9DA2-D708-BE9E2DE492DE}"/>
              </a:ext>
            </a:extLst>
          </p:cNvPr>
          <p:cNvGrpSpPr/>
          <p:nvPr/>
        </p:nvGrpSpPr>
        <p:grpSpPr>
          <a:xfrm>
            <a:off x="8592877" y="346907"/>
            <a:ext cx="471166" cy="438185"/>
            <a:chOff x="227649" y="1636642"/>
            <a:chExt cx="471166" cy="438185"/>
          </a:xfrm>
        </p:grpSpPr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2AB0E717-8E50-47F6-C89C-C0604B32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560122A-BAD3-0F3C-A224-2599662D90B8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1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A76D6AB-D989-46AD-4282-1444CF15B773}"/>
              </a:ext>
            </a:extLst>
          </p:cNvPr>
          <p:cNvGrpSpPr/>
          <p:nvPr/>
        </p:nvGrpSpPr>
        <p:grpSpPr>
          <a:xfrm>
            <a:off x="9559033" y="336058"/>
            <a:ext cx="471166" cy="438185"/>
            <a:chOff x="227649" y="2222802"/>
            <a:chExt cx="471166" cy="438185"/>
          </a:xfrm>
        </p:grpSpPr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7627C506-C6FC-C2B6-6299-A1938FDA3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649" y="2222802"/>
              <a:ext cx="471166" cy="438185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9201BC6-3079-1651-11FD-AE2253AEB071}"/>
                </a:ext>
              </a:extLst>
            </p:cNvPr>
            <p:cNvSpPr txBox="1"/>
            <p:nvPr/>
          </p:nvSpPr>
          <p:spPr>
            <a:xfrm>
              <a:off x="305977" y="2268078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3</a:t>
              </a:r>
            </a:p>
          </p:txBody>
        </p: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19144D29-D248-D614-CDC6-7007B850E2FD}"/>
              </a:ext>
            </a:extLst>
          </p:cNvPr>
          <p:cNvSpPr txBox="1"/>
          <p:nvPr/>
        </p:nvSpPr>
        <p:spPr>
          <a:xfrm>
            <a:off x="10120439" y="381334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9AF41A5B-B116-01C5-09BC-427C4A854CCE}"/>
              </a:ext>
            </a:extLst>
          </p:cNvPr>
          <p:cNvGrpSpPr/>
          <p:nvPr/>
        </p:nvGrpSpPr>
        <p:grpSpPr>
          <a:xfrm>
            <a:off x="9075955" y="344268"/>
            <a:ext cx="471166" cy="438185"/>
            <a:chOff x="227649" y="1636642"/>
            <a:chExt cx="471166" cy="438185"/>
          </a:xfrm>
        </p:grpSpPr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A716BE62-F55A-DD9D-9202-606B30D2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E63DB261-8860-45C5-79CF-BB26A265DFBC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064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33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21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Recherche de tag : notion de deck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2FD952D-71E7-123E-EB2F-01390FA5A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183320" y="-1306706"/>
            <a:ext cx="13565026" cy="9797338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89C03177-B133-0527-F3F7-54D9110F1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236249" y="-3375728"/>
            <a:ext cx="12514513" cy="903860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8D1CA5A-672B-2619-6C57-8959CFD4F159}"/>
              </a:ext>
            </a:extLst>
          </p:cNvPr>
          <p:cNvSpPr txBox="1"/>
          <p:nvPr/>
        </p:nvSpPr>
        <p:spPr>
          <a:xfrm>
            <a:off x="1950720" y="2353056"/>
            <a:ext cx="252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50F23"/>
                </a:solidFill>
                <a:latin typeface="+mj-lt"/>
              </a:rPr>
              <a:t>Explication</a:t>
            </a:r>
          </a:p>
        </p:txBody>
      </p:sp>
      <p:pic>
        <p:nvPicPr>
          <p:cNvPr id="3" name="SomeFCs">
            <a:hlinkClick r:id="" action="ppaction://media"/>
            <a:extLst>
              <a:ext uri="{FF2B5EF4-FFF2-40B4-BE49-F238E27FC236}">
                <a16:creationId xmlns:a16="http://schemas.microsoft.com/office/drawing/2014/main" id="{C1C9A697-A934-096C-E959-F0F1FF231A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9056" y="1146622"/>
            <a:ext cx="4084731" cy="3970756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05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01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Contextualisation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Histoire des sciences : méthode d’apprentissage</a:t>
            </a:r>
          </a:p>
        </p:txBody>
      </p:sp>
      <p:pic>
        <p:nvPicPr>
          <p:cNvPr id="2050" name="Picture 2" descr="Représentation de la combinaison du système de Leitner appliqué à la courbe de l'oubli">
            <a:extLst>
              <a:ext uri="{FF2B5EF4-FFF2-40B4-BE49-F238E27FC236}">
                <a16:creationId xmlns:a16="http://schemas.microsoft.com/office/drawing/2014/main" id="{042FDF35-2C06-B921-6D36-76D32B91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60" y="1755661"/>
            <a:ext cx="6154808" cy="33466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F616C84-E2A3-36AB-AF55-3C383140FB20}"/>
              </a:ext>
            </a:extLst>
          </p:cNvPr>
          <p:cNvSpPr txBox="1"/>
          <p:nvPr/>
        </p:nvSpPr>
        <p:spPr>
          <a:xfrm>
            <a:off x="6973494" y="5232400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1970 Sebastian </a:t>
            </a:r>
            <a:r>
              <a:rPr lang="fr-FR" dirty="0" err="1">
                <a:solidFill>
                  <a:srgbClr val="050F23"/>
                </a:solidFill>
              </a:rPr>
              <a:t>Leitner</a:t>
            </a:r>
            <a:r>
              <a:rPr lang="fr-FR" dirty="0">
                <a:solidFill>
                  <a:srgbClr val="050F23"/>
                </a:solidFill>
              </a:rPr>
              <a:t> -</a:t>
            </a:r>
            <a:r>
              <a:rPr lang="fr-FR" dirty="0"/>
              <a:t>  </a:t>
            </a:r>
            <a:r>
              <a:rPr lang="fr-FR" dirty="0">
                <a:solidFill>
                  <a:srgbClr val="050F23"/>
                </a:solidFill>
              </a:rPr>
              <a:t>System de </a:t>
            </a:r>
            <a:r>
              <a:rPr lang="fr-FR" dirty="0" err="1">
                <a:solidFill>
                  <a:srgbClr val="050F23"/>
                </a:solidFill>
              </a:rPr>
              <a:t>Leitner</a:t>
            </a:r>
            <a:endParaRPr lang="fr-FR" dirty="0">
              <a:solidFill>
                <a:srgbClr val="050F23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FE707A-8FE2-AD51-F7AA-33F730BA7C22}"/>
              </a:ext>
            </a:extLst>
          </p:cNvPr>
          <p:cNvSpPr txBox="1"/>
          <p:nvPr/>
        </p:nvSpPr>
        <p:spPr>
          <a:xfrm>
            <a:off x="734519" y="25654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Flashcards !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611561F-9918-9DA2-D708-BE9E2DE492DE}"/>
              </a:ext>
            </a:extLst>
          </p:cNvPr>
          <p:cNvGrpSpPr/>
          <p:nvPr/>
        </p:nvGrpSpPr>
        <p:grpSpPr>
          <a:xfrm>
            <a:off x="8592877" y="346907"/>
            <a:ext cx="471166" cy="438185"/>
            <a:chOff x="227649" y="1636642"/>
            <a:chExt cx="471166" cy="438185"/>
          </a:xfrm>
        </p:grpSpPr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2AB0E717-8E50-47F6-C89C-C0604B32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560122A-BAD3-0F3C-A224-2599662D90B8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1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A76D6AB-D989-46AD-4282-1444CF15B773}"/>
              </a:ext>
            </a:extLst>
          </p:cNvPr>
          <p:cNvGrpSpPr/>
          <p:nvPr/>
        </p:nvGrpSpPr>
        <p:grpSpPr>
          <a:xfrm>
            <a:off x="9559033" y="336058"/>
            <a:ext cx="471166" cy="438185"/>
            <a:chOff x="227649" y="2222802"/>
            <a:chExt cx="471166" cy="438185"/>
          </a:xfrm>
        </p:grpSpPr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7627C506-C6FC-C2B6-6299-A1938FDA3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649" y="2222802"/>
              <a:ext cx="471166" cy="438185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9201BC6-3079-1651-11FD-AE2253AEB071}"/>
                </a:ext>
              </a:extLst>
            </p:cNvPr>
            <p:cNvSpPr txBox="1"/>
            <p:nvPr/>
          </p:nvSpPr>
          <p:spPr>
            <a:xfrm>
              <a:off x="305977" y="2268078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3</a:t>
              </a:r>
            </a:p>
          </p:txBody>
        </p: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19144D29-D248-D614-CDC6-7007B850E2FD}"/>
              </a:ext>
            </a:extLst>
          </p:cNvPr>
          <p:cNvSpPr txBox="1"/>
          <p:nvPr/>
        </p:nvSpPr>
        <p:spPr>
          <a:xfrm>
            <a:off x="10120439" y="381334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9AF41A5B-B116-01C5-09BC-427C4A854CCE}"/>
              </a:ext>
            </a:extLst>
          </p:cNvPr>
          <p:cNvGrpSpPr/>
          <p:nvPr/>
        </p:nvGrpSpPr>
        <p:grpSpPr>
          <a:xfrm>
            <a:off x="9075955" y="344268"/>
            <a:ext cx="471166" cy="438185"/>
            <a:chOff x="227649" y="1636642"/>
            <a:chExt cx="471166" cy="438185"/>
          </a:xfrm>
        </p:grpSpPr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A716BE62-F55A-DD9D-9202-606B30D2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E63DB261-8860-45C5-79CF-BB26A265DFBC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74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08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01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Contextualisation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HiveMind qu’es ce que c’est ?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C4860EE-5B3F-7DAD-CAAF-4AB8EE287DD5}"/>
              </a:ext>
            </a:extLst>
          </p:cNvPr>
          <p:cNvGrpSpPr/>
          <p:nvPr/>
        </p:nvGrpSpPr>
        <p:grpSpPr>
          <a:xfrm>
            <a:off x="921776" y="1946847"/>
            <a:ext cx="3554909" cy="1048666"/>
            <a:chOff x="403076" y="2291834"/>
            <a:chExt cx="3554909" cy="104866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2B4EA30-FC36-E370-6283-1C58688F679C}"/>
                </a:ext>
              </a:extLst>
            </p:cNvPr>
            <p:cNvSpPr txBox="1"/>
            <p:nvPr/>
          </p:nvSpPr>
          <p:spPr>
            <a:xfrm>
              <a:off x="916768" y="2971168"/>
              <a:ext cx="3041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50F23"/>
                  </a:solidFill>
                </a:rPr>
                <a:t>Partage de la connaissance</a:t>
              </a: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47568CEC-B5EB-287F-FE74-2AF16B089742}"/>
                </a:ext>
              </a:extLst>
            </p:cNvPr>
            <p:cNvGrpSpPr/>
            <p:nvPr/>
          </p:nvGrpSpPr>
          <p:grpSpPr>
            <a:xfrm>
              <a:off x="403076" y="2291834"/>
              <a:ext cx="1822672" cy="918725"/>
              <a:chOff x="403076" y="2291834"/>
              <a:chExt cx="1822672" cy="918725"/>
            </a:xfrm>
          </p:grpSpPr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53D576A-FBAF-C793-5A84-201AACDEAE5A}"/>
                  </a:ext>
                </a:extLst>
              </p:cNvPr>
              <p:cNvSpPr txBox="1"/>
              <p:nvPr/>
            </p:nvSpPr>
            <p:spPr>
              <a:xfrm>
                <a:off x="609600" y="2291834"/>
                <a:ext cx="161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50F23"/>
                    </a:solidFill>
                  </a:rPr>
                  <a:t>Réseau social</a:t>
                </a:r>
              </a:p>
            </p:txBody>
          </p: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8834AF31-6A71-2936-BAC7-DA11C584ABD6}"/>
                  </a:ext>
                </a:extLst>
              </p:cNvPr>
              <p:cNvGrpSpPr/>
              <p:nvPr/>
            </p:nvGrpSpPr>
            <p:grpSpPr>
              <a:xfrm>
                <a:off x="403076" y="2570933"/>
                <a:ext cx="666092" cy="639626"/>
                <a:chOff x="2780112" y="2070378"/>
                <a:chExt cx="666092" cy="639626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EC093F31-486F-B6EE-A444-F7DF330EA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619850">
                  <a:off x="2780112" y="2070378"/>
                  <a:ext cx="304800" cy="285750"/>
                </a:xfrm>
                <a:prstGeom prst="rect">
                  <a:avLst/>
                </a:prstGeom>
              </p:spPr>
            </p:pic>
            <p:pic>
              <p:nvPicPr>
                <p:cNvPr id="17" name="Graphique 16">
                  <a:extLst>
                    <a:ext uri="{FF2B5EF4-FFF2-40B4-BE49-F238E27FC236}">
                      <a16:creationId xmlns:a16="http://schemas.microsoft.com/office/drawing/2014/main" id="{BCFEC324-2E28-4B60-AF5A-EA376EDDCF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141404" y="2213253"/>
                  <a:ext cx="304800" cy="285750"/>
                </a:xfrm>
                <a:prstGeom prst="rect">
                  <a:avLst/>
                </a:prstGeom>
              </p:spPr>
            </p:pic>
            <p:pic>
              <p:nvPicPr>
                <p:cNvPr id="19" name="Graphique 18">
                  <a:extLst>
                    <a:ext uri="{FF2B5EF4-FFF2-40B4-BE49-F238E27FC236}">
                      <a16:creationId xmlns:a16="http://schemas.microsoft.com/office/drawing/2014/main" id="{746DCDFB-31FC-C4B7-06D9-470BB014CA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7869952">
                  <a:off x="2841117" y="2414729"/>
                  <a:ext cx="304800" cy="28575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7AFF2D2E-C9A8-6B86-9165-0B483134DEE8}"/>
              </a:ext>
            </a:extLst>
          </p:cNvPr>
          <p:cNvSpPr txBox="1"/>
          <p:nvPr/>
        </p:nvSpPr>
        <p:spPr>
          <a:xfrm>
            <a:off x="517994" y="3975156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050F23"/>
                </a:solidFill>
              </a:rPr>
              <a:t>Application du System </a:t>
            </a:r>
            <a:r>
              <a:rPr lang="fr-FR" b="1" i="1" dirty="0" err="1">
                <a:solidFill>
                  <a:srgbClr val="050F23"/>
                </a:solidFill>
              </a:rPr>
              <a:t>Leitner</a:t>
            </a:r>
            <a:endParaRPr lang="fr-FR" b="1" i="1" dirty="0">
              <a:solidFill>
                <a:srgbClr val="050F23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F2C8FF4-E69F-E20B-7B7E-7A7FA92B6AC4}"/>
              </a:ext>
            </a:extLst>
          </p:cNvPr>
          <p:cNvGrpSpPr/>
          <p:nvPr/>
        </p:nvGrpSpPr>
        <p:grpSpPr>
          <a:xfrm rot="5400000">
            <a:off x="10985165" y="3292796"/>
            <a:ext cx="1712293" cy="449034"/>
            <a:chOff x="8728064" y="211388"/>
            <a:chExt cx="1712293" cy="449034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FD0ECEB-4603-C23C-DD39-74F4DE1541F6}"/>
                </a:ext>
              </a:extLst>
            </p:cNvPr>
            <p:cNvGrpSpPr/>
            <p:nvPr/>
          </p:nvGrpSpPr>
          <p:grpSpPr>
            <a:xfrm>
              <a:off x="8728064" y="214027"/>
              <a:ext cx="471166" cy="438185"/>
              <a:chOff x="227649" y="1636642"/>
              <a:chExt cx="471166" cy="438185"/>
            </a:xfrm>
          </p:grpSpPr>
          <p:pic>
            <p:nvPicPr>
              <p:cNvPr id="33" name="Graphique 32">
                <a:extLst>
                  <a:ext uri="{FF2B5EF4-FFF2-40B4-BE49-F238E27FC236}">
                    <a16:creationId xmlns:a16="http://schemas.microsoft.com/office/drawing/2014/main" id="{DBED74A3-91F7-F86F-9D90-07372FC66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7649" y="1636642"/>
                <a:ext cx="471166" cy="438185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2A018518-CFB7-ED33-4CEE-4E4D97A373A6}"/>
                  </a:ext>
                </a:extLst>
              </p:cNvPr>
              <p:cNvSpPr txBox="1"/>
              <p:nvPr/>
            </p:nvSpPr>
            <p:spPr>
              <a:xfrm>
                <a:off x="330824" y="1681918"/>
                <a:ext cx="264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050F23"/>
                    </a:solidFill>
                  </a:rPr>
                  <a:t>1</a:t>
                </a:r>
              </a:p>
            </p:txBody>
          </p:sp>
        </p:grp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766B257-9314-77EA-94EF-0164A63C31AE}"/>
                </a:ext>
              </a:extLst>
            </p:cNvPr>
            <p:cNvSpPr txBox="1"/>
            <p:nvPr/>
          </p:nvSpPr>
          <p:spPr>
            <a:xfrm>
              <a:off x="10255626" y="248454"/>
              <a:ext cx="18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b="1" dirty="0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C9F7A3F5-4912-CFCE-5738-D78357736B7F}"/>
                </a:ext>
              </a:extLst>
            </p:cNvPr>
            <p:cNvGrpSpPr/>
            <p:nvPr/>
          </p:nvGrpSpPr>
          <p:grpSpPr>
            <a:xfrm>
              <a:off x="9211142" y="211388"/>
              <a:ext cx="471166" cy="438185"/>
              <a:chOff x="227649" y="1636642"/>
              <a:chExt cx="471166" cy="438185"/>
            </a:xfrm>
          </p:grpSpPr>
          <p:pic>
            <p:nvPicPr>
              <p:cNvPr id="39" name="Graphique 38">
                <a:extLst>
                  <a:ext uri="{FF2B5EF4-FFF2-40B4-BE49-F238E27FC236}">
                    <a16:creationId xmlns:a16="http://schemas.microsoft.com/office/drawing/2014/main" id="{B8615442-4A58-4F67-EA4D-137C7BA6E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7649" y="1636642"/>
                <a:ext cx="471166" cy="438185"/>
              </a:xfrm>
              <a:prstGeom prst="rect">
                <a:avLst/>
              </a:prstGeom>
            </p:spPr>
          </p:pic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20088CC-E217-5FEB-A792-9F5D3D25F46A}"/>
                  </a:ext>
                </a:extLst>
              </p:cNvPr>
              <p:cNvSpPr txBox="1"/>
              <p:nvPr/>
            </p:nvSpPr>
            <p:spPr>
              <a:xfrm>
                <a:off x="330824" y="1681918"/>
                <a:ext cx="264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050F23"/>
                    </a:solidFill>
                  </a:rPr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5D97CEF6-CA69-2012-00ED-682934032446}"/>
                </a:ext>
              </a:extLst>
            </p:cNvPr>
            <p:cNvGrpSpPr/>
            <p:nvPr/>
          </p:nvGrpSpPr>
          <p:grpSpPr>
            <a:xfrm>
              <a:off x="9706132" y="222237"/>
              <a:ext cx="471166" cy="438185"/>
              <a:chOff x="227649" y="1636642"/>
              <a:chExt cx="471166" cy="438185"/>
            </a:xfrm>
          </p:grpSpPr>
          <p:pic>
            <p:nvPicPr>
              <p:cNvPr id="42" name="Graphique 41">
                <a:extLst>
                  <a:ext uri="{FF2B5EF4-FFF2-40B4-BE49-F238E27FC236}">
                    <a16:creationId xmlns:a16="http://schemas.microsoft.com/office/drawing/2014/main" id="{8DF71E71-DBD2-ADDB-4787-ECB4C6E0E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7649" y="1636642"/>
                <a:ext cx="471166" cy="438185"/>
              </a:xfrm>
              <a:prstGeom prst="rect">
                <a:avLst/>
              </a:prstGeom>
            </p:spPr>
          </p:pic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23A9A00-3EBF-E5F8-6E0C-27FB8DFB18B5}"/>
                  </a:ext>
                </a:extLst>
              </p:cNvPr>
              <p:cNvSpPr txBox="1"/>
              <p:nvPr/>
            </p:nvSpPr>
            <p:spPr>
              <a:xfrm>
                <a:off x="304220" y="1686436"/>
                <a:ext cx="264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050F23"/>
                    </a:solidFill>
                  </a:rPr>
                  <a:t>3</a:t>
                </a:r>
              </a:p>
            </p:txBody>
          </p:sp>
        </p:grpSp>
      </p:grpSp>
      <p:pic>
        <p:nvPicPr>
          <p:cNvPr id="2" name="Screen_Recording_20240620_124102_Expo Go - Copie">
            <a:hlinkClick r:id="" action="ppaction://media"/>
            <a:extLst>
              <a:ext uri="{FF2B5EF4-FFF2-40B4-BE49-F238E27FC236}">
                <a16:creationId xmlns:a16="http://schemas.microsoft.com/office/drawing/2014/main" id="{5BD4F39D-99BB-D2B3-1592-73C608593B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28" end="113921.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50377" y="395419"/>
            <a:ext cx="2642392" cy="5890161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053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PPT">
  <a:themeElements>
    <a:clrScheme name="Custom 1">
      <a:dk1>
        <a:srgbClr val="164092"/>
      </a:dk1>
      <a:lt1>
        <a:srgbClr val="DDDBF1"/>
      </a:lt1>
      <a:dk2>
        <a:srgbClr val="0E2841"/>
      </a:dk2>
      <a:lt2>
        <a:srgbClr val="E8E8E8"/>
      </a:lt2>
      <a:accent1>
        <a:srgbClr val="E9AF43"/>
      </a:accent1>
      <a:accent2>
        <a:srgbClr val="9E6C12"/>
      </a:accent2>
      <a:accent3>
        <a:srgbClr val="156082"/>
      </a:accent3>
      <a:accent4>
        <a:srgbClr val="0F9ED5"/>
      </a:accent4>
      <a:accent5>
        <a:srgbClr val="164092"/>
      </a:accent5>
      <a:accent6>
        <a:srgbClr val="FFC000"/>
      </a:accent6>
      <a:hlink>
        <a:srgbClr val="799FEB"/>
      </a:hlink>
      <a:folHlink>
        <a:srgbClr val="A59FD9"/>
      </a:folHlink>
    </a:clrScheme>
    <a:fontScheme name="p1">
      <a:majorFont>
        <a:latin typeface="Chakra Petch Medium"/>
        <a:ea typeface=""/>
        <a:cs typeface=""/>
      </a:majorFont>
      <a:minorFont>
        <a:latin typeface="Chakra Petch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PPT" id="{2188FA09-4B7D-4CCB-B7D5-C1388F2A34BA}" vid="{F7B311E7-AEFA-4C3B-BAEB-8E58D210523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ThemePPT(1)</Template>
  <TotalTime>1376</TotalTime>
  <Words>692</Words>
  <Application>Microsoft Office PowerPoint</Application>
  <PresentationFormat>Grand écran</PresentationFormat>
  <Paragraphs>253</Paragraphs>
  <Slides>41</Slides>
  <Notes>41</Notes>
  <HiddenSlides>0</HiddenSlides>
  <MMClips>5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Aptos</vt:lpstr>
      <vt:lpstr>Arial</vt:lpstr>
      <vt:lpstr>Chakra Petch </vt:lpstr>
      <vt:lpstr>Chakra Petch Light</vt:lpstr>
      <vt:lpstr>Chakra Petch Medium</vt:lpstr>
      <vt:lpstr>ThemePPT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PERNON Etienne</dc:creator>
  <cp:lastModifiedBy>PERNON Etienne</cp:lastModifiedBy>
  <cp:revision>8</cp:revision>
  <dcterms:created xsi:type="dcterms:W3CDTF">2024-06-17T08:06:11Z</dcterms:created>
  <dcterms:modified xsi:type="dcterms:W3CDTF">2024-06-20T23:09:02Z</dcterms:modified>
</cp:coreProperties>
</file>